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5"/>
    <p:sldMasterId id="214748367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y="5143500" cx="9144000"/>
  <p:notesSz cx="6858000" cy="9144000"/>
  <p:embeddedFontLst>
    <p:embeddedFont>
      <p:font typeface="Dosis"/>
      <p:regular r:id="rId64"/>
      <p:bold r:id="rId65"/>
    </p:embeddedFont>
    <p:embeddedFont>
      <p:font typeface="Montserrat"/>
      <p:regular r:id="rId66"/>
      <p:bold r:id="rId67"/>
      <p:italic r:id="rId68"/>
      <p:boldItalic r:id="rId69"/>
    </p:embeddedFont>
    <p:embeddedFont>
      <p:font typeface="Average"/>
      <p:regular r:id="rId70"/>
    </p:embeddedFont>
    <p:embeddedFont>
      <p:font typeface="Oswald"/>
      <p:regular r:id="rId71"/>
      <p:bold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4B9596-044C-4CFA-AF2E-3AC9580D6767}">
  <a:tblStyle styleId="{664B9596-044C-4CFA-AF2E-3AC9580D676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Oswald-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swald-regular.fntdata"/><Relationship Id="rId70" Type="http://schemas.openxmlformats.org/officeDocument/2006/relationships/font" Target="fonts/Average-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Dosis-regular.fntdata"/><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font" Target="fonts/Montserrat-regular.fntdata"/><Relationship Id="rId21" Type="http://schemas.openxmlformats.org/officeDocument/2006/relationships/slide" Target="slides/slide14.xml"/><Relationship Id="rId65" Type="http://schemas.openxmlformats.org/officeDocument/2006/relationships/font" Target="fonts/Dosis-bold.fntdata"/><Relationship Id="rId24" Type="http://schemas.openxmlformats.org/officeDocument/2006/relationships/slide" Target="slides/slide17.xml"/><Relationship Id="rId68" Type="http://schemas.openxmlformats.org/officeDocument/2006/relationships/font" Target="fonts/Montserrat-italic.fntdata"/><Relationship Id="rId23" Type="http://schemas.openxmlformats.org/officeDocument/2006/relationships/slide" Target="slides/slide16.xml"/><Relationship Id="rId67" Type="http://schemas.openxmlformats.org/officeDocument/2006/relationships/font" Target="fonts/Montserrat-bold.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Montserrat-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0f9c3980e3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g10f9c3980e3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df65b765f_0_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10df65b765f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483308f30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483308f30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483308f30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483308f30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483308f30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483308f30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483308f30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483308f30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483308f30_3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483308f30_3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Tarik kesimpulannya dari histogram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129e165f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129e165f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29e165f6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29e165f6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2d1b8825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2d1b8825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2d1b8825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2d1b8825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fd5a5f10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 name="Google Shape;115;g10fd5a5f1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712d6d364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AutoNum type="arabicPeriod"/>
            </a:pPr>
            <a:r>
              <a:rPr lang="en"/>
              <a:t>Highlight pentingnya customer retention</a:t>
            </a:r>
            <a:endParaRPr/>
          </a:p>
        </p:txBody>
      </p:sp>
      <p:sp>
        <p:nvSpPr>
          <p:cNvPr id="259" name="Google Shape;259;g11712d6d364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2d1b8825a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On time deliveries bisa ditingkatkan</a:t>
            </a:r>
            <a:endParaRPr/>
          </a:p>
        </p:txBody>
      </p:sp>
      <p:sp>
        <p:nvSpPr>
          <p:cNvPr id="265" name="Google Shape;265;g112d1b8825a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712d6d364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55 - 37 = 18</a:t>
            </a:r>
            <a:endParaRPr/>
          </a:p>
        </p:txBody>
      </p:sp>
      <p:sp>
        <p:nvSpPr>
          <p:cNvPr id="272" name="Google Shape;272;g11712d6d364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2d1b8825a_0_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Retention program yang ada sekarang akan kita tingkatkan (business recommendation)</a:t>
            </a:r>
            <a:endParaRPr/>
          </a:p>
          <a:p>
            <a:pPr indent="0" lvl="0" marL="0" rtl="0" algn="l">
              <a:lnSpc>
                <a:spcPct val="100000"/>
              </a:lnSpc>
              <a:spcBef>
                <a:spcPts val="0"/>
              </a:spcBef>
              <a:spcAft>
                <a:spcPts val="0"/>
              </a:spcAft>
              <a:buSzPts val="1400"/>
              <a:buNone/>
            </a:pPr>
            <a:r>
              <a:rPr lang="en"/>
              <a:t>100 - 22 = 78 –&gt; retention rate</a:t>
            </a:r>
            <a:endParaRPr/>
          </a:p>
        </p:txBody>
      </p:sp>
      <p:sp>
        <p:nvSpPr>
          <p:cNvPr id="279" name="Google Shape;279;g112d1b8825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2d1b8825a_0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Yang ringan lebih banyak telat daripada yang berat</a:t>
            </a:r>
            <a:endParaRPr/>
          </a:p>
        </p:txBody>
      </p:sp>
      <p:sp>
        <p:nvSpPr>
          <p:cNvPr id="286" name="Google Shape;286;g112d1b8825a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2d1b8825a_0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98450" lvl="0" marL="457200" rtl="0" algn="l">
              <a:lnSpc>
                <a:spcPct val="100000"/>
              </a:lnSpc>
              <a:spcBef>
                <a:spcPts val="0"/>
              </a:spcBef>
              <a:spcAft>
                <a:spcPts val="0"/>
              </a:spcAft>
              <a:buSzPts val="1100"/>
              <a:buChar char="-"/>
            </a:pPr>
            <a:r>
              <a:rPr lang="en"/>
              <a:t>Barang sebagian besar dari block F → bisa didistribusikan ke block lain supaya merata</a:t>
            </a:r>
            <a:endParaRPr/>
          </a:p>
          <a:p>
            <a:pPr indent="-298450" lvl="0" marL="457200" rtl="0" algn="l">
              <a:lnSpc>
                <a:spcPct val="100000"/>
              </a:lnSpc>
              <a:spcBef>
                <a:spcPts val="0"/>
              </a:spcBef>
              <a:spcAft>
                <a:spcPts val="0"/>
              </a:spcAft>
              <a:buSzPts val="1100"/>
              <a:buChar char="-"/>
            </a:pPr>
            <a:r>
              <a:rPr lang="en"/>
              <a:t>Perpanjang ETA untuk SHIP (overestimate ETA and underpromise)</a:t>
            </a:r>
            <a:endParaRPr/>
          </a:p>
        </p:txBody>
      </p:sp>
      <p:sp>
        <p:nvSpPr>
          <p:cNvPr id="292" name="Google Shape;292;g112d1b8825a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2d1b8825a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Secara relative ratio, product importance high memiliki relative ratio yang paling tinggi meskipun jumlahnya sedikit dibanding </a:t>
            </a:r>
            <a:r>
              <a:rPr lang="en"/>
              <a:t>product</a:t>
            </a:r>
            <a:r>
              <a:rPr lang="en"/>
              <a:t> importance group yang lain. Product importance dibagi berdasarkan apa masih ambigu.</a:t>
            </a:r>
            <a:endParaRPr/>
          </a:p>
        </p:txBody>
      </p:sp>
      <p:sp>
        <p:nvSpPr>
          <p:cNvPr id="298" name="Google Shape;298;g112d1b8825a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4c0646b16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g114c0646b1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5f504fa01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4" name="Google Shape;314;g115f504fa01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5f504fa01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 a statistical hypothesis test used to see how closely observed data mirrors expected data</a:t>
            </a:r>
            <a:endParaRPr/>
          </a:p>
        </p:txBody>
      </p:sp>
      <p:sp>
        <p:nvSpPr>
          <p:cNvPr id="320" name="Google Shape;320;g115f504fa01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0fd5a5f106_0_9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 name="Google Shape;121;g10fd5a5f106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5f504fa0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Feature importance is calculated as the decrease in node impurity weighted by the probability of reaching that node. The node probability can be calculated by the number of samples that reach the node, divided by the total number of samples. The higher the value the more important the feature.</a:t>
            </a:r>
            <a:endParaRPr/>
          </a:p>
        </p:txBody>
      </p:sp>
      <p:sp>
        <p:nvSpPr>
          <p:cNvPr id="327" name="Google Shape;327;g115f504fa0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5f504fa01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6" name="Google Shape;336;g115f504fa01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5f504fa01_0_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4" name="Google Shape;344;g115f504fa01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5f504fa01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0" name="Google Shape;350;g115f504fa01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5f504fa01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115f504fa01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5f504fa01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115f504fa01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15f504fa01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2" name="Google Shape;372;g115f504fa01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5f504fa01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1" name="Google Shape;381;g115f504fa01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749708c3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2" name="Google Shape;392;g11749708c3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17ad8f6aa8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17ad8f6aa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1483308f30_3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11483308f30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483308e51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4" name="Google Shape;404;g11483308e51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17ad8f6aa8_0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117ad8f6aa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17ad8f6aa8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7" name="Google Shape;417;g117ad8f6aa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7ad8f6aa8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117ad8f6aa8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7ad8f6aa8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117ad8f6aa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712d6d364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0" name="Google Shape;440;g11712d6d364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6681df8f3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g116681df8f3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6681df8f3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116681df8f3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6681df8f3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116681df8f3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5beb88a7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115beb88a7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1483308f30_3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11483308f30_3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7ad8f6aa8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117ad8f6aa8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7c9ba6bb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117c9ba6bb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7c9ba6bb6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117c9ba6bb6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7c9ba6bb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117c9ba6bb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17ad8f6aa8_0_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117ad8f6aa8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7c9ba6bb6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117c9ba6bb6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116681df8f3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7" name="Google Shape;517;g116681df8f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25e2ad048_12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1125e2ad048_1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12902c8431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g112902c8431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dfef4b29c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Terdapat outlier pada kolom `Prior_purchases` dan `Discount_offered`</a:t>
            </a:r>
            <a:endParaRPr/>
          </a:p>
        </p:txBody>
      </p:sp>
      <p:sp>
        <p:nvSpPr>
          <p:cNvPr id="157" name="Google Shape;157;g10dfef4b29c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2902c8431_5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2902c8431_5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ph type="ctrTitle"/>
          </p:nvPr>
        </p:nvSpPr>
        <p:spPr>
          <a:xfrm>
            <a:off x="311704" y="744575"/>
            <a:ext cx="4191600" cy="18093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3600"/>
              <a:buFont typeface="Montserrat"/>
              <a:buNone/>
              <a:defRPr b="1" sz="3600">
                <a:solidFill>
                  <a:schemeClr val="lt1"/>
                </a:solidFill>
                <a:latin typeface="Montserrat"/>
                <a:ea typeface="Montserrat"/>
                <a:cs typeface="Montserrat"/>
                <a:sym typeface="Montserrat"/>
              </a:defRPr>
            </a:lvl9pPr>
          </a:lstStyle>
          <a:p/>
        </p:txBody>
      </p:sp>
      <p:sp>
        <p:nvSpPr>
          <p:cNvPr id="60" name="Google Shape;60;p15"/>
          <p:cNvSpPr txBox="1"/>
          <p:nvPr>
            <p:ph idx="1" type="subTitle"/>
          </p:nvPr>
        </p:nvSpPr>
        <p:spPr>
          <a:xfrm>
            <a:off x="311700" y="2655650"/>
            <a:ext cx="4191600" cy="9690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1pPr>
            <a:lvl2pPr lvl="1"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2pPr>
            <a:lvl3pPr lvl="2"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3pPr>
            <a:lvl4pPr lvl="3"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4pPr>
            <a:lvl5pPr lvl="4"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5pPr>
            <a:lvl6pPr lvl="5"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6pPr>
            <a:lvl7pPr lvl="6"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7pPr>
            <a:lvl8pPr lvl="7"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8pPr>
            <a:lvl9pPr lvl="8" rtl="0" algn="l">
              <a:lnSpc>
                <a:spcPct val="100000"/>
              </a:lnSpc>
              <a:spcBef>
                <a:spcPts val="0"/>
              </a:spcBef>
              <a:spcAft>
                <a:spcPts val="0"/>
              </a:spcAft>
              <a:buClr>
                <a:schemeClr val="lt1"/>
              </a:buClr>
              <a:buSzPts val="1900"/>
              <a:buFont typeface="Montserrat"/>
              <a:buNone/>
              <a:defRPr sz="1900">
                <a:solidFill>
                  <a:schemeClr val="lt1"/>
                </a:solidFill>
                <a:latin typeface="Montserrat"/>
                <a:ea typeface="Montserrat"/>
                <a:cs typeface="Montserrat"/>
                <a:sym typeface="Montserrat"/>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6"/>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64" name="Google Shape;64;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7"/>
          <p:cNvSpPr txBox="1"/>
          <p:nvPr>
            <p:ph type="title"/>
          </p:nvPr>
        </p:nvSpPr>
        <p:spPr>
          <a:xfrm>
            <a:off x="700200" y="2150850"/>
            <a:ext cx="7743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2pPr>
            <a:lvl3pPr lvl="2"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3pPr>
            <a:lvl4pPr lvl="3"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4pPr>
            <a:lvl5pPr lvl="4"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5pPr>
            <a:lvl6pPr lvl="5"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6pPr>
            <a:lvl7pPr lvl="6"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7pPr>
            <a:lvl8pPr lvl="7"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8pPr>
            <a:lvl9pPr lvl="8" rtl="0" algn="ctr">
              <a:lnSpc>
                <a:spcPct val="100000"/>
              </a:lnSpc>
              <a:spcBef>
                <a:spcPts val="0"/>
              </a:spcBef>
              <a:spcAft>
                <a:spcPts val="0"/>
              </a:spcAft>
              <a:buClr>
                <a:schemeClr val="lt1"/>
              </a:buClr>
              <a:buSzPts val="4100"/>
              <a:buFont typeface="Montserrat"/>
              <a:buNone/>
              <a:defRPr b="1" sz="4100">
                <a:solidFill>
                  <a:schemeClr val="lt1"/>
                </a:solidFill>
                <a:latin typeface="Montserrat"/>
                <a:ea typeface="Montserrat"/>
                <a:cs typeface="Montserrat"/>
                <a:sym typeface="Montserrat"/>
              </a:defRPr>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8"/>
          <p:cNvSpPr txBox="1"/>
          <p:nvPr>
            <p:ph type="title"/>
          </p:nvPr>
        </p:nvSpPr>
        <p:spPr>
          <a:xfrm>
            <a:off x="439350" y="445025"/>
            <a:ext cx="83931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Font typeface="Montserrat"/>
              <a:buNone/>
              <a:defRPr b="1">
                <a:latin typeface="Montserrat"/>
                <a:ea typeface="Montserrat"/>
                <a:cs typeface="Montserrat"/>
                <a:sym typeface="Montserrat"/>
              </a:defRPr>
            </a:lvl1pPr>
            <a:lvl2pPr lvl="1" rtl="0" algn="l">
              <a:lnSpc>
                <a:spcPct val="100000"/>
              </a:lnSpc>
              <a:spcBef>
                <a:spcPts val="0"/>
              </a:spcBef>
              <a:spcAft>
                <a:spcPts val="0"/>
              </a:spcAft>
              <a:buSzPts val="2800"/>
              <a:buFont typeface="Montserrat"/>
              <a:buNone/>
              <a:defRPr b="1">
                <a:latin typeface="Montserrat"/>
                <a:ea typeface="Montserrat"/>
                <a:cs typeface="Montserrat"/>
                <a:sym typeface="Montserrat"/>
              </a:defRPr>
            </a:lvl2pPr>
            <a:lvl3pPr lvl="2" rtl="0" algn="l">
              <a:lnSpc>
                <a:spcPct val="100000"/>
              </a:lnSpc>
              <a:spcBef>
                <a:spcPts val="0"/>
              </a:spcBef>
              <a:spcAft>
                <a:spcPts val="0"/>
              </a:spcAft>
              <a:buSzPts val="2800"/>
              <a:buFont typeface="Montserrat"/>
              <a:buNone/>
              <a:defRPr b="1">
                <a:latin typeface="Montserrat"/>
                <a:ea typeface="Montserrat"/>
                <a:cs typeface="Montserrat"/>
                <a:sym typeface="Montserrat"/>
              </a:defRPr>
            </a:lvl3pPr>
            <a:lvl4pPr lvl="3" rtl="0" algn="l">
              <a:lnSpc>
                <a:spcPct val="100000"/>
              </a:lnSpc>
              <a:spcBef>
                <a:spcPts val="0"/>
              </a:spcBef>
              <a:spcAft>
                <a:spcPts val="0"/>
              </a:spcAft>
              <a:buSzPts val="2800"/>
              <a:buFont typeface="Montserrat"/>
              <a:buNone/>
              <a:defRPr b="1">
                <a:latin typeface="Montserrat"/>
                <a:ea typeface="Montserrat"/>
                <a:cs typeface="Montserrat"/>
                <a:sym typeface="Montserrat"/>
              </a:defRPr>
            </a:lvl4pPr>
            <a:lvl5pPr lvl="4" rtl="0" algn="l">
              <a:lnSpc>
                <a:spcPct val="100000"/>
              </a:lnSpc>
              <a:spcBef>
                <a:spcPts val="0"/>
              </a:spcBef>
              <a:spcAft>
                <a:spcPts val="0"/>
              </a:spcAft>
              <a:buSzPts val="2800"/>
              <a:buFont typeface="Montserrat"/>
              <a:buNone/>
              <a:defRPr b="1">
                <a:latin typeface="Montserrat"/>
                <a:ea typeface="Montserrat"/>
                <a:cs typeface="Montserrat"/>
                <a:sym typeface="Montserrat"/>
              </a:defRPr>
            </a:lvl5pPr>
            <a:lvl6pPr lvl="5" rtl="0" algn="l">
              <a:lnSpc>
                <a:spcPct val="100000"/>
              </a:lnSpc>
              <a:spcBef>
                <a:spcPts val="0"/>
              </a:spcBef>
              <a:spcAft>
                <a:spcPts val="0"/>
              </a:spcAft>
              <a:buSzPts val="2800"/>
              <a:buFont typeface="Montserrat"/>
              <a:buNone/>
              <a:defRPr b="1">
                <a:latin typeface="Montserrat"/>
                <a:ea typeface="Montserrat"/>
                <a:cs typeface="Montserrat"/>
                <a:sym typeface="Montserrat"/>
              </a:defRPr>
            </a:lvl6pPr>
            <a:lvl7pPr lvl="6" rtl="0" algn="l">
              <a:lnSpc>
                <a:spcPct val="100000"/>
              </a:lnSpc>
              <a:spcBef>
                <a:spcPts val="0"/>
              </a:spcBef>
              <a:spcAft>
                <a:spcPts val="0"/>
              </a:spcAft>
              <a:buSzPts val="2800"/>
              <a:buFont typeface="Montserrat"/>
              <a:buNone/>
              <a:defRPr b="1">
                <a:latin typeface="Montserrat"/>
                <a:ea typeface="Montserrat"/>
                <a:cs typeface="Montserrat"/>
                <a:sym typeface="Montserrat"/>
              </a:defRPr>
            </a:lvl7pPr>
            <a:lvl8pPr lvl="7" rtl="0" algn="l">
              <a:lnSpc>
                <a:spcPct val="100000"/>
              </a:lnSpc>
              <a:spcBef>
                <a:spcPts val="0"/>
              </a:spcBef>
              <a:spcAft>
                <a:spcPts val="0"/>
              </a:spcAft>
              <a:buSzPts val="2800"/>
              <a:buFont typeface="Montserrat"/>
              <a:buNone/>
              <a:defRPr b="1">
                <a:latin typeface="Montserrat"/>
                <a:ea typeface="Montserrat"/>
                <a:cs typeface="Montserrat"/>
                <a:sym typeface="Montserrat"/>
              </a:defRPr>
            </a:lvl8pPr>
            <a:lvl9pPr lvl="8" rtl="0" algn="l">
              <a:lnSpc>
                <a:spcPct val="100000"/>
              </a:lnSpc>
              <a:spcBef>
                <a:spcPts val="0"/>
              </a:spcBef>
              <a:spcAft>
                <a:spcPts val="0"/>
              </a:spcAft>
              <a:buSzPts val="2800"/>
              <a:buFont typeface="Montserrat"/>
              <a:buNone/>
              <a:defRPr b="1">
                <a:latin typeface="Montserrat"/>
                <a:ea typeface="Montserrat"/>
                <a:cs typeface="Montserrat"/>
                <a:sym typeface="Montserrat"/>
              </a:defRPr>
            </a:lvl9pPr>
          </a:lstStyle>
          <a:p/>
        </p:txBody>
      </p:sp>
      <p:sp>
        <p:nvSpPr>
          <p:cNvPr id="71" name="Google Shape;71;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Clr>
                <a:schemeClr val="dk1"/>
              </a:buClr>
              <a:buSzPts val="1400"/>
              <a:buFont typeface="Montserrat"/>
              <a:buChar char="●"/>
              <a:defRPr sz="1400">
                <a:solidFill>
                  <a:schemeClr val="dk1"/>
                </a:solidFill>
                <a:latin typeface="Montserrat"/>
                <a:ea typeface="Montserrat"/>
                <a:cs typeface="Montserrat"/>
                <a:sym typeface="Montserrat"/>
              </a:defRPr>
            </a:lvl1pPr>
            <a:lvl2pPr indent="-317500" lvl="1" marL="914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indent="-317500" lvl="2" marL="1371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indent="-317500" lvl="3" marL="1828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indent="-317500" lvl="4" marL="22860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indent="-317500" lvl="5" marL="27432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indent="-317500" lvl="6" marL="32004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indent="-317500" lvl="7" marL="36576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indent="-317500" lvl="8" marL="4114800" rtl="0" algn="l">
              <a:lnSpc>
                <a:spcPct val="115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800"/>
              <a:buNone/>
              <a:defRPr>
                <a:solidFill>
                  <a:schemeClr val="lt1"/>
                </a:solidFill>
              </a:defRPr>
            </a:lvl1pPr>
            <a:lvl2pPr lvl="1" rtl="0" algn="l">
              <a:lnSpc>
                <a:spcPct val="100000"/>
              </a:lnSpc>
              <a:spcBef>
                <a:spcPts val="0"/>
              </a:spcBef>
              <a:spcAft>
                <a:spcPts val="0"/>
              </a:spcAft>
              <a:buClr>
                <a:schemeClr val="lt1"/>
              </a:buClr>
              <a:buSzPts val="2800"/>
              <a:buNone/>
              <a:defRPr>
                <a:solidFill>
                  <a:schemeClr val="lt1"/>
                </a:solidFill>
              </a:defRPr>
            </a:lvl2pPr>
            <a:lvl3pPr lvl="2" rtl="0" algn="l">
              <a:lnSpc>
                <a:spcPct val="100000"/>
              </a:lnSpc>
              <a:spcBef>
                <a:spcPts val="0"/>
              </a:spcBef>
              <a:spcAft>
                <a:spcPts val="0"/>
              </a:spcAft>
              <a:buClr>
                <a:schemeClr val="lt1"/>
              </a:buClr>
              <a:buSzPts val="2800"/>
              <a:buNone/>
              <a:defRPr>
                <a:solidFill>
                  <a:schemeClr val="lt1"/>
                </a:solidFill>
              </a:defRPr>
            </a:lvl3pPr>
            <a:lvl4pPr lvl="3" rtl="0" algn="l">
              <a:lnSpc>
                <a:spcPct val="100000"/>
              </a:lnSpc>
              <a:spcBef>
                <a:spcPts val="0"/>
              </a:spcBef>
              <a:spcAft>
                <a:spcPts val="0"/>
              </a:spcAft>
              <a:buClr>
                <a:schemeClr val="lt1"/>
              </a:buClr>
              <a:buSzPts val="2800"/>
              <a:buNone/>
              <a:defRPr>
                <a:solidFill>
                  <a:schemeClr val="lt1"/>
                </a:solidFill>
              </a:defRPr>
            </a:lvl4pPr>
            <a:lvl5pPr lvl="4" rtl="0" algn="l">
              <a:lnSpc>
                <a:spcPct val="100000"/>
              </a:lnSpc>
              <a:spcBef>
                <a:spcPts val="0"/>
              </a:spcBef>
              <a:spcAft>
                <a:spcPts val="0"/>
              </a:spcAft>
              <a:buClr>
                <a:schemeClr val="lt1"/>
              </a:buClr>
              <a:buSzPts val="2800"/>
              <a:buNone/>
              <a:defRPr>
                <a:solidFill>
                  <a:schemeClr val="lt1"/>
                </a:solidFill>
              </a:defRPr>
            </a:lvl5pPr>
            <a:lvl6pPr lvl="5" rtl="0" algn="l">
              <a:lnSpc>
                <a:spcPct val="100000"/>
              </a:lnSpc>
              <a:spcBef>
                <a:spcPts val="0"/>
              </a:spcBef>
              <a:spcAft>
                <a:spcPts val="0"/>
              </a:spcAft>
              <a:buClr>
                <a:schemeClr val="lt1"/>
              </a:buClr>
              <a:buSzPts val="2800"/>
              <a:buNone/>
              <a:defRPr>
                <a:solidFill>
                  <a:schemeClr val="lt1"/>
                </a:solidFill>
              </a:defRPr>
            </a:lvl6pPr>
            <a:lvl7pPr lvl="6" rtl="0" algn="l">
              <a:lnSpc>
                <a:spcPct val="100000"/>
              </a:lnSpc>
              <a:spcBef>
                <a:spcPts val="0"/>
              </a:spcBef>
              <a:spcAft>
                <a:spcPts val="0"/>
              </a:spcAft>
              <a:buClr>
                <a:schemeClr val="lt1"/>
              </a:buClr>
              <a:buSzPts val="2800"/>
              <a:buNone/>
              <a:defRPr>
                <a:solidFill>
                  <a:schemeClr val="lt1"/>
                </a:solidFill>
              </a:defRPr>
            </a:lvl7pPr>
            <a:lvl8pPr lvl="7" rtl="0" algn="l">
              <a:lnSpc>
                <a:spcPct val="100000"/>
              </a:lnSpc>
              <a:spcBef>
                <a:spcPts val="0"/>
              </a:spcBef>
              <a:spcAft>
                <a:spcPts val="0"/>
              </a:spcAft>
              <a:buClr>
                <a:schemeClr val="lt1"/>
              </a:buClr>
              <a:buSzPts val="2800"/>
              <a:buNone/>
              <a:defRPr>
                <a:solidFill>
                  <a:schemeClr val="lt1"/>
                </a:solidFill>
              </a:defRPr>
            </a:lvl8pPr>
            <a:lvl9pPr lvl="8" rtl="0" algn="l">
              <a:lnSpc>
                <a:spcPct val="100000"/>
              </a:lnSpc>
              <a:spcBef>
                <a:spcPts val="0"/>
              </a:spcBef>
              <a:spcAft>
                <a:spcPts val="0"/>
              </a:spcAft>
              <a:buClr>
                <a:schemeClr val="lt1"/>
              </a:buClr>
              <a:buSzPts val="2800"/>
              <a:buNone/>
              <a:defRPr>
                <a:solidFill>
                  <a:schemeClr val="lt1"/>
                </a:solidFill>
              </a:defRPr>
            </a:lvl9pPr>
          </a:lstStyle>
          <a:p/>
        </p:txBody>
      </p:sp>
      <p:sp>
        <p:nvSpPr>
          <p:cNvPr id="75" name="Google Shape;75;p19"/>
          <p:cNvSpPr txBox="1"/>
          <p:nvPr>
            <p:ph idx="1" type="body"/>
          </p:nvPr>
        </p:nvSpPr>
        <p:spPr>
          <a:xfrm>
            <a:off x="311700" y="2017425"/>
            <a:ext cx="3999900" cy="25515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6" name="Google Shape;76;p19"/>
          <p:cNvSpPr txBox="1"/>
          <p:nvPr>
            <p:ph idx="2" type="body"/>
          </p:nvPr>
        </p:nvSpPr>
        <p:spPr>
          <a:xfrm>
            <a:off x="4832400" y="2162825"/>
            <a:ext cx="3999900" cy="2406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7" name="Google Shape;77;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78" name="Shape 7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1" name="Google Shape;81;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2"/>
          <p:cNvSpPr txBox="1"/>
          <p:nvPr>
            <p:ph type="title"/>
          </p:nvPr>
        </p:nvSpPr>
        <p:spPr>
          <a:xfrm>
            <a:off x="1388100" y="526350"/>
            <a:ext cx="6367800" cy="4090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1pPr>
            <a:lvl2pPr lvl="1"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2pPr>
            <a:lvl3pPr lvl="2"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3pPr>
            <a:lvl4pPr lvl="3"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4pPr>
            <a:lvl5pPr lvl="4"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5pPr>
            <a:lvl6pPr lvl="5"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6pPr>
            <a:lvl7pPr lvl="6"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7pPr>
            <a:lvl8pPr lvl="7"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8pPr>
            <a:lvl9pPr lvl="8" rtl="0" algn="ctr">
              <a:lnSpc>
                <a:spcPct val="100000"/>
              </a:lnSpc>
              <a:spcBef>
                <a:spcPts val="0"/>
              </a:spcBef>
              <a:spcAft>
                <a:spcPts val="0"/>
              </a:spcAft>
              <a:buSzPts val="4100"/>
              <a:buFont typeface="Montserrat"/>
              <a:buNone/>
              <a:defRPr b="1" sz="4100">
                <a:latin typeface="Montserrat"/>
                <a:ea typeface="Montserrat"/>
                <a:cs typeface="Montserrat"/>
                <a:sym typeface="Montserrat"/>
              </a:defRPr>
            </a:lvl9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6" name="Shape 86"/>
        <p:cNvGrpSpPr/>
        <p:nvPr/>
      </p:nvGrpSpPr>
      <p:grpSpPr>
        <a:xfrm>
          <a:off x="0" y="0"/>
          <a:ext cx="0" cy="0"/>
          <a:chOff x="0" y="0"/>
          <a:chExt cx="0" cy="0"/>
        </a:xfrm>
      </p:grpSpPr>
      <p:sp>
        <p:nvSpPr>
          <p:cNvPr id="87" name="Google Shape;8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88" name="Google Shape;88;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9" name="Google Shape;89;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0" name="Google Shape;90;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92" name="Shape 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5"/>
          <p:cNvSpPr txBox="1"/>
          <p:nvPr>
            <p:ph hasCustomPrompt="1" type="title"/>
          </p:nvPr>
        </p:nvSpPr>
        <p:spPr>
          <a:xfrm>
            <a:off x="3753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5" name="Google Shape;95;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7" name="Shape 97"/>
        <p:cNvGrpSpPr/>
        <p:nvPr/>
      </p:nvGrpSpPr>
      <p:grpSpPr>
        <a:xfrm>
          <a:off x="0" y="0"/>
          <a:ext cx="0" cy="0"/>
          <a:chOff x="0" y="0"/>
          <a:chExt cx="0" cy="0"/>
        </a:xfrm>
      </p:grpSpPr>
      <p:sp>
        <p:nvSpPr>
          <p:cNvPr id="98" name="Google Shape;98;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9" name="Shape 99"/>
        <p:cNvGrpSpPr/>
        <p:nvPr/>
      </p:nvGrpSpPr>
      <p:grpSpPr>
        <a:xfrm>
          <a:off x="0" y="0"/>
          <a:ext cx="0" cy="0"/>
          <a:chOff x="0" y="0"/>
          <a:chExt cx="0" cy="0"/>
        </a:xfrm>
      </p:grpSpPr>
      <p:sp>
        <p:nvSpPr>
          <p:cNvPr id="100" name="Google Shape;100;p27"/>
          <p:cNvSpPr txBox="1"/>
          <p:nvPr>
            <p:ph type="title"/>
          </p:nvPr>
        </p:nvSpPr>
        <p:spPr>
          <a:xfrm>
            <a:off x="181942" y="159973"/>
            <a:ext cx="7886700" cy="3498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1" name="Google Shape;101;p27"/>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02" name="Google Shape;102;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3" name="Google Shape;103;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4" name="Shape 54"/>
        <p:cNvGrpSpPr/>
        <p:nvPr/>
      </p:nvGrpSpPr>
      <p:grpSpPr>
        <a:xfrm>
          <a:off x="0" y="0"/>
          <a:ext cx="0" cy="0"/>
          <a:chOff x="0" y="0"/>
          <a:chExt cx="0" cy="0"/>
        </a:xfrm>
      </p:grpSpPr>
      <p:sp>
        <p:nvSpPr>
          <p:cNvPr id="55" name="Google Shape;55;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6" name="Google Shape;56;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https://www.kaggle.com/prachi13/customer-analytics" TargetMode="External"/><Relationship Id="rId4" Type="http://schemas.openxmlformats.org/officeDocument/2006/relationships/hyperlink" Target="https://www.hollingsworthllc.com/how-late-deliveries-impact-customer-retention/#:~:text=Late%20deliveries%20decrease%20your%20customer,customers%20in%20the%20first%20plac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www.wrike.com/blog/customer-retention-more-important-than-new-revenue/#:~:text=Increasing%20revenue%20through%20customer%20retention,working%20harder%20instead%20of%20smarter" TargetMode="External"/><Relationship Id="rId4" Type="http://schemas.openxmlformats.org/officeDocument/2006/relationships/hyperlink" Target="https://www.hollingsworthllc.com/how-late-deliveries-impact-customer-retention/#:~:text=Late%20deliveries%20decrease%20your%20customer,customers%20in%20the%20first%20plac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www.hollingsworthllc.com/how-late-deliveries-impact-customer-retention/#:~:text=Late%20deliveries%20decrease%20your%20customer,customers%20in%20the%20first%20place)."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36.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39.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5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descr="A close up of a logo&#10;&#10;Description automatically generated" id="109" name="Google Shape;109;p28"/>
          <p:cNvPicPr preferRelativeResize="0"/>
          <p:nvPr/>
        </p:nvPicPr>
        <p:blipFill rotWithShape="1">
          <a:blip r:embed="rId3">
            <a:alphaModFix amt="52999"/>
          </a:blip>
          <a:srcRect b="0" l="0" r="62945" t="0"/>
          <a:stretch/>
        </p:blipFill>
        <p:spPr>
          <a:xfrm flipH="1">
            <a:off x="6838425" y="2408653"/>
            <a:ext cx="2281771" cy="2565754"/>
          </a:xfrm>
          <a:prstGeom prst="rect">
            <a:avLst/>
          </a:prstGeom>
          <a:noFill/>
          <a:ln>
            <a:noFill/>
          </a:ln>
        </p:spPr>
      </p:pic>
      <p:sp>
        <p:nvSpPr>
          <p:cNvPr id="110" name="Google Shape;110;p28"/>
          <p:cNvSpPr txBox="1"/>
          <p:nvPr/>
        </p:nvSpPr>
        <p:spPr>
          <a:xfrm>
            <a:off x="368900" y="1235550"/>
            <a:ext cx="4627500" cy="1038900"/>
          </a:xfrm>
          <a:prstGeom prst="rect">
            <a:avLst/>
          </a:prstGeom>
          <a:noFill/>
          <a:ln>
            <a:noFill/>
          </a:ln>
        </p:spPr>
        <p:txBody>
          <a:bodyPr anchorCtr="0" anchor="t" bIns="34275" lIns="68575" spcFirstLastPara="1" rIns="68575" wrap="square" tIns="34275">
            <a:spAutoFit/>
          </a:bodyPr>
          <a:lstStyle/>
          <a:p>
            <a:pPr indent="0" lvl="0" marL="0" marR="0" rtl="0" algn="l">
              <a:lnSpc>
                <a:spcPct val="133333"/>
              </a:lnSpc>
              <a:spcBef>
                <a:spcPts val="0"/>
              </a:spcBef>
              <a:spcAft>
                <a:spcPts val="0"/>
              </a:spcAft>
              <a:buClr>
                <a:srgbClr val="000000"/>
              </a:buClr>
              <a:buSzPts val="2700"/>
              <a:buFont typeface="Arial"/>
              <a:buNone/>
            </a:pPr>
            <a:r>
              <a:rPr b="1" lang="en" sz="2700">
                <a:solidFill>
                  <a:schemeClr val="lt1"/>
                </a:solidFill>
                <a:latin typeface="Montserrat"/>
                <a:ea typeface="Montserrat"/>
                <a:cs typeface="Montserrat"/>
                <a:sym typeface="Montserrat"/>
              </a:rPr>
              <a:t>Grow-Ject: Tracking</a:t>
            </a:r>
            <a:endParaRPr b="1" sz="2700">
              <a:solidFill>
                <a:schemeClr val="lt1"/>
              </a:solidFill>
              <a:latin typeface="Montserrat"/>
              <a:ea typeface="Montserrat"/>
              <a:cs typeface="Montserrat"/>
              <a:sym typeface="Montserrat"/>
            </a:endParaRPr>
          </a:p>
          <a:p>
            <a:pPr indent="0" lvl="0" marL="0" marR="0" rtl="0" algn="l">
              <a:lnSpc>
                <a:spcPct val="133333"/>
              </a:lnSpc>
              <a:spcBef>
                <a:spcPts val="0"/>
              </a:spcBef>
              <a:spcAft>
                <a:spcPts val="0"/>
              </a:spcAft>
              <a:buClr>
                <a:srgbClr val="000000"/>
              </a:buClr>
              <a:buSzPts val="2700"/>
              <a:buFont typeface="Arial"/>
              <a:buNone/>
            </a:pPr>
            <a:r>
              <a:rPr b="1" lang="en" sz="2700">
                <a:solidFill>
                  <a:schemeClr val="lt1"/>
                </a:solidFill>
                <a:latin typeface="Montserrat"/>
                <a:ea typeface="Montserrat"/>
                <a:cs typeface="Montserrat"/>
                <a:sym typeface="Montserrat"/>
              </a:rPr>
              <a:t>Ecommerce Shipping</a:t>
            </a:r>
            <a:endParaRPr b="1" sz="2700">
              <a:solidFill>
                <a:schemeClr val="lt1"/>
              </a:solidFill>
              <a:latin typeface="Montserrat"/>
              <a:ea typeface="Montserrat"/>
              <a:cs typeface="Montserrat"/>
              <a:sym typeface="Montserrat"/>
            </a:endParaRPr>
          </a:p>
        </p:txBody>
      </p:sp>
      <p:sp>
        <p:nvSpPr>
          <p:cNvPr id="111" name="Google Shape;111;p28"/>
          <p:cNvSpPr txBox="1"/>
          <p:nvPr/>
        </p:nvSpPr>
        <p:spPr>
          <a:xfrm>
            <a:off x="368900" y="2551512"/>
            <a:ext cx="2298300" cy="1177500"/>
          </a:xfrm>
          <a:prstGeom prst="rect">
            <a:avLst/>
          </a:prstGeom>
          <a:noFill/>
          <a:ln>
            <a:noFill/>
          </a:ln>
        </p:spPr>
        <p:txBody>
          <a:bodyPr anchorCtr="0" anchor="ctr" bIns="34275" lIns="68575" spcFirstLastPara="1" rIns="68575" wrap="square" tIns="3427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chemeClr val="lt1"/>
                </a:solidFill>
                <a:latin typeface="Montserrat"/>
                <a:ea typeface="Montserrat"/>
                <a:cs typeface="Montserrat"/>
                <a:sym typeface="Montserrat"/>
              </a:rPr>
              <a:t>Dokumen Laporan Final Project</a:t>
            </a:r>
            <a:endParaRPr b="0" i="0" sz="1100" u="none" cap="none" strike="noStrike">
              <a:solidFill>
                <a:schemeClr val="lt1"/>
              </a:solidFill>
              <a:latin typeface="Arial"/>
              <a:ea typeface="Arial"/>
              <a:cs typeface="Arial"/>
              <a:sym typeface="Arial"/>
            </a:endParaRPr>
          </a:p>
        </p:txBody>
      </p:sp>
      <p:cxnSp>
        <p:nvCxnSpPr>
          <p:cNvPr id="112" name="Google Shape;112;p28"/>
          <p:cNvCxnSpPr/>
          <p:nvPr/>
        </p:nvCxnSpPr>
        <p:spPr>
          <a:xfrm>
            <a:off x="477371" y="2423922"/>
            <a:ext cx="1893300" cy="17400"/>
          </a:xfrm>
          <a:prstGeom prst="straightConnector1">
            <a:avLst/>
          </a:prstGeom>
          <a:noFill/>
          <a:ln cap="flat" cmpd="sng" w="76200">
            <a:solidFill>
              <a:schemeClr val="lt1"/>
            </a:solidFill>
            <a:prstDash val="solid"/>
            <a:miter lim="800000"/>
            <a:headEnd len="sm" w="sm" type="none"/>
            <a:tailEnd len="sm" w="sm" type="non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7"/>
          <p:cNvSpPr txBox="1"/>
          <p:nvPr/>
        </p:nvSpPr>
        <p:spPr>
          <a:xfrm>
            <a:off x="781290" y="1524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 CATEGORICAL DATA</a:t>
            </a:r>
            <a:endParaRPr b="1" i="0" sz="2400" u="none" cap="none" strike="noStrike">
              <a:solidFill>
                <a:srgbClr val="0198A3"/>
              </a:solidFill>
              <a:latin typeface="Montserrat"/>
              <a:ea typeface="Montserrat"/>
              <a:cs typeface="Montserrat"/>
              <a:sym typeface="Montserrat"/>
            </a:endParaRPr>
          </a:p>
        </p:txBody>
      </p:sp>
      <p:sp>
        <p:nvSpPr>
          <p:cNvPr id="177" name="Google Shape;177;p37"/>
          <p:cNvSpPr txBox="1"/>
          <p:nvPr/>
        </p:nvSpPr>
        <p:spPr>
          <a:xfrm>
            <a:off x="781300" y="961075"/>
            <a:ext cx="73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37"/>
          <p:cNvSpPr txBox="1"/>
          <p:nvPr/>
        </p:nvSpPr>
        <p:spPr>
          <a:xfrm>
            <a:off x="901200" y="3240625"/>
            <a:ext cx="7341600" cy="1339200"/>
          </a:xfrm>
          <a:prstGeom prst="rect">
            <a:avLst/>
          </a:prstGeom>
          <a:noFill/>
          <a:ln>
            <a:noFill/>
          </a:ln>
        </p:spPr>
        <p:txBody>
          <a:bodyPr anchorCtr="0" anchor="t" bIns="91425" lIns="91425" spcFirstLastPara="1" rIns="91425" wrap="square" tIns="91425">
            <a:spAutoFit/>
          </a:bodyPr>
          <a:lstStyle/>
          <a:p>
            <a:pPr indent="-323850" lvl="0" marL="457200" marR="0" rtl="0" algn="l">
              <a:spcBef>
                <a:spcPts val="0"/>
              </a:spcBef>
              <a:spcAft>
                <a:spcPts val="0"/>
              </a:spcAft>
              <a:buSzPts val="1500"/>
              <a:buFont typeface="Dosis"/>
              <a:buChar char="●"/>
            </a:pPr>
            <a:r>
              <a:rPr lang="en" sz="1500">
                <a:latin typeface="Dosis"/>
                <a:ea typeface="Dosis"/>
                <a:cs typeface="Dosis"/>
                <a:sym typeface="Dosis"/>
              </a:rPr>
              <a:t>`</a:t>
            </a:r>
            <a:r>
              <a:rPr i="1" lang="en" sz="1500">
                <a:latin typeface="Dosis"/>
                <a:ea typeface="Dosis"/>
                <a:cs typeface="Dosis"/>
                <a:sym typeface="Dosis"/>
              </a:rPr>
              <a:t>Warehouse_block</a:t>
            </a:r>
            <a:r>
              <a:rPr lang="en" sz="1500">
                <a:latin typeface="Dosis"/>
                <a:ea typeface="Dosis"/>
                <a:cs typeface="Dosis"/>
                <a:sym typeface="Dosis"/>
              </a:rPr>
              <a:t>` F memiliki shipment paling banyak</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lang="en" sz="1500">
                <a:latin typeface="Dosis"/>
                <a:ea typeface="Dosis"/>
                <a:cs typeface="Dosis"/>
                <a:sym typeface="Dosis"/>
              </a:rPr>
              <a:t>Ship adalah `</a:t>
            </a:r>
            <a:r>
              <a:rPr i="1" lang="en" sz="1500">
                <a:latin typeface="Dosis"/>
                <a:ea typeface="Dosis"/>
                <a:cs typeface="Dosis"/>
                <a:sym typeface="Dosis"/>
              </a:rPr>
              <a:t>mode_of_</a:t>
            </a:r>
            <a:r>
              <a:rPr i="1" lang="en" sz="1500">
                <a:latin typeface="Dosis"/>
                <a:ea typeface="Dosis"/>
                <a:cs typeface="Dosis"/>
                <a:sym typeface="Dosis"/>
              </a:rPr>
              <a:t>shipment</a:t>
            </a:r>
            <a:r>
              <a:rPr lang="en" sz="1500">
                <a:latin typeface="Dosis"/>
                <a:ea typeface="Dosis"/>
                <a:cs typeface="Dosis"/>
                <a:sym typeface="Dosis"/>
              </a:rPr>
              <a:t>` yang paling sering digunakan</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lang="en" sz="1500">
                <a:latin typeface="Dosis"/>
                <a:ea typeface="Dosis"/>
                <a:cs typeface="Dosis"/>
                <a:sym typeface="Dosis"/>
              </a:rPr>
              <a:t>Pada `</a:t>
            </a:r>
            <a:r>
              <a:rPr i="1" lang="en" sz="1500">
                <a:latin typeface="Dosis"/>
                <a:ea typeface="Dosis"/>
                <a:cs typeface="Dosis"/>
                <a:sym typeface="Dosis"/>
              </a:rPr>
              <a:t>product _mportance</a:t>
            </a:r>
            <a:r>
              <a:rPr lang="en" sz="1500">
                <a:latin typeface="Dosis"/>
                <a:ea typeface="Dosis"/>
                <a:cs typeface="Dosis"/>
                <a:sym typeface="Dosis"/>
              </a:rPr>
              <a:t>`, low adalah yang paling banyak, lalu medium, dan baru high, dengan jumlah yang sangat sedikit jika dibandingkan dengan low dan medium lainnya</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lang="en" sz="1500">
                <a:latin typeface="Dosis"/>
                <a:ea typeface="Dosis"/>
                <a:cs typeface="Dosis"/>
                <a:sym typeface="Dosis"/>
              </a:rPr>
              <a:t>Secara `</a:t>
            </a:r>
            <a:r>
              <a:rPr i="1" lang="en" sz="1500">
                <a:latin typeface="Dosis"/>
                <a:ea typeface="Dosis"/>
                <a:cs typeface="Dosis"/>
                <a:sym typeface="Dosis"/>
              </a:rPr>
              <a:t>gender</a:t>
            </a:r>
            <a:r>
              <a:rPr lang="en" sz="1500">
                <a:latin typeface="Dosis"/>
                <a:ea typeface="Dosis"/>
                <a:cs typeface="Dosis"/>
                <a:sym typeface="Dosis"/>
              </a:rPr>
              <a:t>`, tidak ada perbedaan jumlah shipment</a:t>
            </a:r>
            <a:endParaRPr sz="1500">
              <a:latin typeface="Dosis"/>
              <a:ea typeface="Dosis"/>
              <a:cs typeface="Dosis"/>
              <a:sym typeface="Dosis"/>
            </a:endParaRPr>
          </a:p>
        </p:txBody>
      </p:sp>
      <p:pic>
        <p:nvPicPr>
          <p:cNvPr id="179" name="Google Shape;179;p37"/>
          <p:cNvPicPr preferRelativeResize="0"/>
          <p:nvPr/>
        </p:nvPicPr>
        <p:blipFill>
          <a:blip r:embed="rId3">
            <a:alphaModFix/>
          </a:blip>
          <a:stretch>
            <a:fillRect/>
          </a:stretch>
        </p:blipFill>
        <p:spPr>
          <a:xfrm>
            <a:off x="1921714" y="591050"/>
            <a:ext cx="5300574" cy="26072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8"/>
          <p:cNvSpPr txBox="1"/>
          <p:nvPr/>
        </p:nvSpPr>
        <p:spPr>
          <a:xfrm>
            <a:off x="761065" y="2158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MULTIVARIATE ANALYSIS</a:t>
            </a:r>
            <a:endParaRPr b="1" i="0" sz="2400" u="none" cap="none" strike="noStrike">
              <a:solidFill>
                <a:srgbClr val="0198A3"/>
              </a:solidFill>
              <a:latin typeface="Montserrat"/>
              <a:ea typeface="Montserrat"/>
              <a:cs typeface="Montserrat"/>
              <a:sym typeface="Montserrat"/>
            </a:endParaRPr>
          </a:p>
        </p:txBody>
      </p:sp>
      <p:pic>
        <p:nvPicPr>
          <p:cNvPr id="185" name="Google Shape;185;p38"/>
          <p:cNvPicPr preferRelativeResize="0"/>
          <p:nvPr/>
        </p:nvPicPr>
        <p:blipFill>
          <a:blip r:embed="rId3">
            <a:alphaModFix/>
          </a:blip>
          <a:stretch>
            <a:fillRect/>
          </a:stretch>
        </p:blipFill>
        <p:spPr>
          <a:xfrm>
            <a:off x="388299" y="704125"/>
            <a:ext cx="5144024" cy="3729625"/>
          </a:xfrm>
          <a:prstGeom prst="rect">
            <a:avLst/>
          </a:prstGeom>
          <a:noFill/>
          <a:ln>
            <a:noFill/>
          </a:ln>
        </p:spPr>
      </p:pic>
      <p:sp>
        <p:nvSpPr>
          <p:cNvPr id="186" name="Google Shape;186;p38"/>
          <p:cNvSpPr txBox="1"/>
          <p:nvPr/>
        </p:nvSpPr>
        <p:spPr>
          <a:xfrm>
            <a:off x="5532325" y="765475"/>
            <a:ext cx="30198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chemeClr val="dk1"/>
              </a:buClr>
              <a:buSzPts val="1500"/>
              <a:buAutoNum type="arabicPeriod"/>
            </a:pPr>
            <a:r>
              <a:rPr lang="en" sz="1500">
                <a:solidFill>
                  <a:schemeClr val="dk1"/>
                </a:solidFill>
                <a:latin typeface="Dosis"/>
                <a:ea typeface="Dosis"/>
                <a:cs typeface="Dosis"/>
                <a:sym typeface="Dosis"/>
              </a:rPr>
              <a:t>`</a:t>
            </a:r>
            <a:r>
              <a:rPr b="1" lang="en" sz="1500">
                <a:solidFill>
                  <a:schemeClr val="dk1"/>
                </a:solidFill>
                <a:latin typeface="Dosis"/>
                <a:ea typeface="Dosis"/>
                <a:cs typeface="Dosis"/>
                <a:sym typeface="Dosis"/>
              </a:rPr>
              <a:t>discount_offered</a:t>
            </a:r>
            <a:r>
              <a:rPr lang="en" sz="1500">
                <a:solidFill>
                  <a:schemeClr val="dk1"/>
                </a:solidFill>
                <a:latin typeface="Dosis"/>
                <a:ea typeface="Dosis"/>
                <a:cs typeface="Dosis"/>
                <a:sym typeface="Dosis"/>
              </a:rPr>
              <a:t>` memiliki korelasi positif dengan target `late delivery` yaitu sebesar 0.40</a:t>
            </a:r>
            <a:endParaRPr sz="1500">
              <a:solidFill>
                <a:schemeClr val="dk1"/>
              </a:solidFill>
              <a:latin typeface="Dosis"/>
              <a:ea typeface="Dosis"/>
              <a:cs typeface="Dosis"/>
              <a:sym typeface="Dosis"/>
            </a:endParaRPr>
          </a:p>
          <a:p>
            <a:pPr indent="-323850" lvl="0" marL="457200" rtl="0" algn="l">
              <a:spcBef>
                <a:spcPts val="0"/>
              </a:spcBef>
              <a:spcAft>
                <a:spcPts val="0"/>
              </a:spcAft>
              <a:buClr>
                <a:schemeClr val="dk1"/>
              </a:buClr>
              <a:buSzPts val="1500"/>
              <a:buAutoNum type="arabicPeriod"/>
            </a:pPr>
            <a:r>
              <a:rPr lang="en" sz="1500">
                <a:solidFill>
                  <a:schemeClr val="dk1"/>
                </a:solidFill>
                <a:latin typeface="Dosis"/>
                <a:ea typeface="Dosis"/>
                <a:cs typeface="Dosis"/>
                <a:sym typeface="Dosis"/>
              </a:rPr>
              <a:t>`</a:t>
            </a:r>
            <a:r>
              <a:rPr b="1" lang="en" sz="1500">
                <a:solidFill>
                  <a:schemeClr val="dk1"/>
                </a:solidFill>
                <a:latin typeface="Dosis"/>
                <a:ea typeface="Dosis"/>
                <a:cs typeface="Dosis"/>
                <a:sym typeface="Dosis"/>
              </a:rPr>
              <a:t>weight_in_gms</a:t>
            </a:r>
            <a:r>
              <a:rPr lang="en" sz="1500">
                <a:solidFill>
                  <a:schemeClr val="dk1"/>
                </a:solidFill>
                <a:latin typeface="Dosis"/>
                <a:ea typeface="Dosis"/>
                <a:cs typeface="Dosis"/>
                <a:sym typeface="Dosis"/>
              </a:rPr>
              <a:t>` memiliki korelasi negatif dengan target `late delivery` yaitu sebesar -0.27</a:t>
            </a:r>
            <a:endParaRPr sz="1500">
              <a:solidFill>
                <a:schemeClr val="dk1"/>
              </a:solidFill>
              <a:latin typeface="Dosis"/>
              <a:ea typeface="Dosis"/>
              <a:cs typeface="Dosis"/>
              <a:sym typeface="Dosis"/>
            </a:endParaRPr>
          </a:p>
        </p:txBody>
      </p:sp>
      <p:sp>
        <p:nvSpPr>
          <p:cNvPr id="187" name="Google Shape;187;p38"/>
          <p:cNvSpPr/>
          <p:nvPr/>
        </p:nvSpPr>
        <p:spPr>
          <a:xfrm>
            <a:off x="4319475" y="2179675"/>
            <a:ext cx="438600" cy="678000"/>
          </a:xfrm>
          <a:prstGeom prst="rect">
            <a:avLst/>
          </a:prstGeom>
          <a:noFill/>
          <a:ln cap="flat" cmpd="sng" w="2857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nvSpPr>
        <p:spPr>
          <a:xfrm>
            <a:off x="761065" y="2158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MULTIVARIATE ANALYSIS</a:t>
            </a:r>
            <a:endParaRPr b="1" i="0" sz="2400" u="none" cap="none" strike="noStrike">
              <a:solidFill>
                <a:srgbClr val="0198A3"/>
              </a:solidFill>
              <a:latin typeface="Montserrat"/>
              <a:ea typeface="Montserrat"/>
              <a:cs typeface="Montserrat"/>
              <a:sym typeface="Montserrat"/>
            </a:endParaRPr>
          </a:p>
        </p:txBody>
      </p:sp>
      <p:sp>
        <p:nvSpPr>
          <p:cNvPr id="193" name="Google Shape;193;p39"/>
          <p:cNvSpPr txBox="1"/>
          <p:nvPr/>
        </p:nvSpPr>
        <p:spPr>
          <a:xfrm>
            <a:off x="747275" y="3477025"/>
            <a:ext cx="772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a:latin typeface="Dosis"/>
                <a:ea typeface="Dosis"/>
                <a:cs typeface="Dosis"/>
                <a:sym typeface="Dosis"/>
              </a:rPr>
              <a:t>Melihat distribusi berdasarkan </a:t>
            </a:r>
            <a:r>
              <a:rPr b="1" lang="en">
                <a:solidFill>
                  <a:srgbClr val="FF0000"/>
                </a:solidFill>
                <a:latin typeface="Dosis"/>
                <a:ea typeface="Dosis"/>
                <a:cs typeface="Dosis"/>
                <a:sym typeface="Dosis"/>
              </a:rPr>
              <a:t>late delivery</a:t>
            </a:r>
            <a:r>
              <a:rPr lang="en">
                <a:latin typeface="Dosis"/>
                <a:ea typeface="Dosis"/>
                <a:cs typeface="Dosis"/>
                <a:sym typeface="Dosis"/>
              </a:rPr>
              <a:t> dan </a:t>
            </a:r>
            <a:r>
              <a:rPr b="1" lang="en">
                <a:solidFill>
                  <a:schemeClr val="dk2"/>
                </a:solidFill>
                <a:latin typeface="Dosis"/>
                <a:ea typeface="Dosis"/>
                <a:cs typeface="Dosis"/>
                <a:sym typeface="Dosis"/>
              </a:rPr>
              <a:t>on-time delivery:</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Shipment dengan `</a:t>
            </a:r>
            <a:r>
              <a:rPr b="1" lang="en">
                <a:latin typeface="Dosis"/>
                <a:ea typeface="Dosis"/>
                <a:cs typeface="Dosis"/>
                <a:sym typeface="Dosis"/>
              </a:rPr>
              <a:t>cost_of_the_product</a:t>
            </a:r>
            <a:r>
              <a:rPr lang="en">
                <a:latin typeface="Dosis"/>
                <a:ea typeface="Dosis"/>
                <a:cs typeface="Dosis"/>
                <a:sym typeface="Dosis"/>
              </a:rPr>
              <a:t>` pada sekitar 150 cenderung untuk late dibanding on time</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a:t>
            </a:r>
            <a:r>
              <a:rPr b="1" lang="en">
                <a:latin typeface="Dosis"/>
                <a:ea typeface="Dosis"/>
                <a:cs typeface="Dosis"/>
                <a:sym typeface="Dosis"/>
              </a:rPr>
              <a:t>discount_offered</a:t>
            </a:r>
            <a:r>
              <a:rPr lang="en">
                <a:latin typeface="Dosis"/>
                <a:ea typeface="Dosis"/>
                <a:cs typeface="Dosis"/>
                <a:sym typeface="Dosis"/>
              </a:rPr>
              <a:t>` lebih tinggi untuk late delivery</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a:t>
            </a:r>
            <a:r>
              <a:rPr b="1" lang="en">
                <a:latin typeface="Dosis"/>
                <a:ea typeface="Dosis"/>
                <a:cs typeface="Dosis"/>
                <a:sym typeface="Dosis"/>
              </a:rPr>
              <a:t>weight_in_gms</a:t>
            </a:r>
            <a:r>
              <a:rPr lang="en">
                <a:latin typeface="Dosis"/>
                <a:ea typeface="Dosis"/>
                <a:cs typeface="Dosis"/>
                <a:sym typeface="Dosis"/>
              </a:rPr>
              <a:t>` yang ringan cenderung untuk telat dibanding yang berat</a:t>
            </a:r>
            <a:endParaRPr>
              <a:latin typeface="Dosis"/>
              <a:ea typeface="Dosis"/>
              <a:cs typeface="Dosis"/>
              <a:sym typeface="Dosis"/>
            </a:endParaRPr>
          </a:p>
        </p:txBody>
      </p:sp>
      <p:pic>
        <p:nvPicPr>
          <p:cNvPr id="194" name="Google Shape;194;p39"/>
          <p:cNvPicPr preferRelativeResize="0"/>
          <p:nvPr/>
        </p:nvPicPr>
        <p:blipFill>
          <a:blip r:embed="rId3">
            <a:alphaModFix/>
          </a:blip>
          <a:stretch>
            <a:fillRect/>
          </a:stretch>
        </p:blipFill>
        <p:spPr>
          <a:xfrm>
            <a:off x="910695" y="770887"/>
            <a:ext cx="7322618" cy="2589700"/>
          </a:xfrm>
          <a:prstGeom prst="rect">
            <a:avLst/>
          </a:prstGeom>
          <a:noFill/>
          <a:ln>
            <a:noFill/>
          </a:ln>
        </p:spPr>
      </p:pic>
      <p:sp>
        <p:nvSpPr>
          <p:cNvPr id="195" name="Google Shape;195;p39"/>
          <p:cNvSpPr/>
          <p:nvPr/>
        </p:nvSpPr>
        <p:spPr>
          <a:xfrm>
            <a:off x="6798200" y="830675"/>
            <a:ext cx="372000" cy="97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9"/>
          <p:cNvSpPr/>
          <p:nvPr/>
        </p:nvSpPr>
        <p:spPr>
          <a:xfrm>
            <a:off x="4039950" y="2132725"/>
            <a:ext cx="372000" cy="104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9"/>
          <p:cNvSpPr/>
          <p:nvPr/>
        </p:nvSpPr>
        <p:spPr>
          <a:xfrm>
            <a:off x="6558075" y="2132725"/>
            <a:ext cx="412800" cy="106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0"/>
          <p:cNvSpPr txBox="1"/>
          <p:nvPr/>
        </p:nvSpPr>
        <p:spPr>
          <a:xfrm>
            <a:off x="761065" y="2158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MULTIVARIATE ANALYSIS</a:t>
            </a:r>
            <a:endParaRPr b="1" i="0" sz="2400" u="none" cap="none" strike="noStrike">
              <a:solidFill>
                <a:srgbClr val="0198A3"/>
              </a:solidFill>
              <a:latin typeface="Montserrat"/>
              <a:ea typeface="Montserrat"/>
              <a:cs typeface="Montserrat"/>
              <a:sym typeface="Montserrat"/>
            </a:endParaRPr>
          </a:p>
        </p:txBody>
      </p:sp>
      <p:sp>
        <p:nvSpPr>
          <p:cNvPr id="203" name="Google Shape;203;p40"/>
          <p:cNvSpPr txBox="1"/>
          <p:nvPr/>
        </p:nvSpPr>
        <p:spPr>
          <a:xfrm>
            <a:off x="747263" y="3477025"/>
            <a:ext cx="7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osis"/>
              <a:ea typeface="Dosis"/>
              <a:cs typeface="Dosis"/>
              <a:sym typeface="Dosis"/>
            </a:endParaRPr>
          </a:p>
        </p:txBody>
      </p:sp>
      <p:pic>
        <p:nvPicPr>
          <p:cNvPr id="204" name="Google Shape;204;p40"/>
          <p:cNvPicPr preferRelativeResize="0"/>
          <p:nvPr/>
        </p:nvPicPr>
        <p:blipFill>
          <a:blip r:embed="rId3">
            <a:alphaModFix/>
          </a:blip>
          <a:stretch>
            <a:fillRect/>
          </a:stretch>
        </p:blipFill>
        <p:spPr>
          <a:xfrm>
            <a:off x="1140588" y="806857"/>
            <a:ext cx="6862837" cy="2517768"/>
          </a:xfrm>
          <a:prstGeom prst="rect">
            <a:avLst/>
          </a:prstGeom>
          <a:noFill/>
          <a:ln>
            <a:noFill/>
          </a:ln>
        </p:spPr>
      </p:pic>
      <p:sp>
        <p:nvSpPr>
          <p:cNvPr id="205" name="Google Shape;205;p40"/>
          <p:cNvSpPr txBox="1"/>
          <p:nvPr/>
        </p:nvSpPr>
        <p:spPr>
          <a:xfrm>
            <a:off x="747275" y="3477025"/>
            <a:ext cx="7723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Jika kolom numerikal dirata-ratakan berdasarkan </a:t>
            </a:r>
            <a:r>
              <a:rPr b="1" lang="en">
                <a:solidFill>
                  <a:srgbClr val="FF0000"/>
                </a:solidFill>
                <a:latin typeface="Dosis"/>
                <a:ea typeface="Dosis"/>
                <a:cs typeface="Dosis"/>
                <a:sym typeface="Dosis"/>
              </a:rPr>
              <a:t>late delivery</a:t>
            </a:r>
            <a:r>
              <a:rPr lang="en">
                <a:latin typeface="Dosis"/>
                <a:ea typeface="Dosis"/>
                <a:cs typeface="Dosis"/>
                <a:sym typeface="Dosis"/>
              </a:rPr>
              <a:t> dan </a:t>
            </a:r>
            <a:r>
              <a:rPr b="1" lang="en">
                <a:solidFill>
                  <a:schemeClr val="dk2"/>
                </a:solidFill>
                <a:latin typeface="Dosis"/>
                <a:ea typeface="Dosis"/>
                <a:cs typeface="Dosis"/>
                <a:sym typeface="Dosis"/>
              </a:rPr>
              <a:t>on-time delivery:</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Perbedaan rata-rata terlihat paling jelas pada `</a:t>
            </a:r>
            <a:r>
              <a:rPr b="1" lang="en">
                <a:latin typeface="Dosis"/>
                <a:ea typeface="Dosis"/>
                <a:cs typeface="Dosis"/>
                <a:sym typeface="Dosis"/>
              </a:rPr>
              <a:t>discount_offered</a:t>
            </a:r>
            <a:r>
              <a:rPr lang="en">
                <a:latin typeface="Dosis"/>
                <a:ea typeface="Dosis"/>
                <a:cs typeface="Dosis"/>
                <a:sym typeface="Dosis"/>
              </a:rPr>
              <a:t>` dan `</a:t>
            </a:r>
            <a:r>
              <a:rPr b="1" lang="en">
                <a:latin typeface="Dosis"/>
                <a:ea typeface="Dosis"/>
                <a:cs typeface="Dosis"/>
                <a:sym typeface="Dosis"/>
              </a:rPr>
              <a:t>weight_in_gms</a:t>
            </a:r>
            <a:r>
              <a:rPr lang="en">
                <a:latin typeface="Dosis"/>
                <a:ea typeface="Dosis"/>
                <a:cs typeface="Dosis"/>
                <a:sym typeface="Dosis"/>
              </a:rPr>
              <a:t>`</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Terlihat perbedaan yang sangat kecil pada `</a:t>
            </a:r>
            <a:r>
              <a:rPr b="1" lang="en">
                <a:latin typeface="Dosis"/>
                <a:ea typeface="Dosis"/>
                <a:cs typeface="Dosis"/>
                <a:sym typeface="Dosis"/>
              </a:rPr>
              <a:t>cost_of_the_product</a:t>
            </a:r>
            <a:r>
              <a:rPr lang="en">
                <a:latin typeface="Dosis"/>
                <a:ea typeface="Dosis"/>
                <a:cs typeface="Dosis"/>
                <a:sym typeface="Dosis"/>
              </a:rPr>
              <a:t>`, `</a:t>
            </a:r>
            <a:r>
              <a:rPr b="1" lang="en">
                <a:latin typeface="Dosis"/>
                <a:ea typeface="Dosis"/>
                <a:cs typeface="Dosis"/>
                <a:sym typeface="Dosis"/>
              </a:rPr>
              <a:t>prior_purchases</a:t>
            </a:r>
            <a:r>
              <a:rPr lang="en">
                <a:latin typeface="Dosis"/>
                <a:ea typeface="Dosis"/>
                <a:cs typeface="Dosis"/>
                <a:sym typeface="Dosis"/>
              </a:rPr>
              <a:t>`, dan `</a:t>
            </a:r>
            <a:r>
              <a:rPr b="1" lang="en">
                <a:latin typeface="Dosis"/>
                <a:ea typeface="Dosis"/>
                <a:cs typeface="Dosis"/>
                <a:sym typeface="Dosis"/>
              </a:rPr>
              <a:t>customer_care_calls</a:t>
            </a:r>
            <a:r>
              <a:rPr lang="en">
                <a:latin typeface="Dosis"/>
                <a:ea typeface="Dosis"/>
                <a:cs typeface="Dosis"/>
                <a:sym typeface="Dosis"/>
              </a:rPr>
              <a:t>`</a:t>
            </a:r>
            <a:endParaRPr>
              <a:latin typeface="Dosis"/>
              <a:ea typeface="Dosis"/>
              <a:cs typeface="Dosis"/>
              <a:sym typeface="Dosis"/>
            </a:endParaRPr>
          </a:p>
        </p:txBody>
      </p:sp>
      <p:sp>
        <p:nvSpPr>
          <p:cNvPr id="206" name="Google Shape;206;p40"/>
          <p:cNvSpPr/>
          <p:nvPr/>
        </p:nvSpPr>
        <p:spPr>
          <a:xfrm>
            <a:off x="4684975" y="2113225"/>
            <a:ext cx="970200" cy="1083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40"/>
          <p:cNvSpPr/>
          <p:nvPr/>
        </p:nvSpPr>
        <p:spPr>
          <a:xfrm>
            <a:off x="6153150" y="2113225"/>
            <a:ext cx="904200" cy="1046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1"/>
          <p:cNvSpPr txBox="1"/>
          <p:nvPr/>
        </p:nvSpPr>
        <p:spPr>
          <a:xfrm>
            <a:off x="761065" y="2158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MULTIVARIATE ANALYSIS</a:t>
            </a:r>
            <a:endParaRPr b="1" i="0" sz="2400" u="none" cap="none" strike="noStrike">
              <a:solidFill>
                <a:srgbClr val="0198A3"/>
              </a:solidFill>
              <a:latin typeface="Montserrat"/>
              <a:ea typeface="Montserrat"/>
              <a:cs typeface="Montserrat"/>
              <a:sym typeface="Montserrat"/>
            </a:endParaRPr>
          </a:p>
        </p:txBody>
      </p:sp>
      <p:sp>
        <p:nvSpPr>
          <p:cNvPr id="213" name="Google Shape;213;p41"/>
          <p:cNvSpPr txBox="1"/>
          <p:nvPr/>
        </p:nvSpPr>
        <p:spPr>
          <a:xfrm>
            <a:off x="747263" y="3477025"/>
            <a:ext cx="779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osis"/>
              <a:ea typeface="Dosis"/>
              <a:cs typeface="Dosis"/>
              <a:sym typeface="Dosis"/>
            </a:endParaRPr>
          </a:p>
        </p:txBody>
      </p:sp>
      <p:sp>
        <p:nvSpPr>
          <p:cNvPr id="214" name="Google Shape;214;p41"/>
          <p:cNvSpPr txBox="1"/>
          <p:nvPr/>
        </p:nvSpPr>
        <p:spPr>
          <a:xfrm>
            <a:off x="710250" y="3522425"/>
            <a:ext cx="7723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osis"/>
                <a:ea typeface="Dosis"/>
                <a:cs typeface="Dosis"/>
                <a:sym typeface="Dosis"/>
              </a:rPr>
              <a:t>Jika melakukan countplot kolom kategorikal berdasarkan </a:t>
            </a:r>
            <a:r>
              <a:rPr b="1" lang="en">
                <a:solidFill>
                  <a:srgbClr val="FF0000"/>
                </a:solidFill>
                <a:latin typeface="Dosis"/>
                <a:ea typeface="Dosis"/>
                <a:cs typeface="Dosis"/>
                <a:sym typeface="Dosis"/>
              </a:rPr>
              <a:t>late delivery</a:t>
            </a:r>
            <a:r>
              <a:rPr lang="en">
                <a:latin typeface="Dosis"/>
                <a:ea typeface="Dosis"/>
                <a:cs typeface="Dosis"/>
                <a:sym typeface="Dosis"/>
              </a:rPr>
              <a:t> dan </a:t>
            </a:r>
            <a:r>
              <a:rPr b="1" lang="en">
                <a:solidFill>
                  <a:schemeClr val="dk2"/>
                </a:solidFill>
                <a:latin typeface="Dosis"/>
                <a:ea typeface="Dosis"/>
                <a:cs typeface="Dosis"/>
                <a:sym typeface="Dosis"/>
              </a:rPr>
              <a:t>on-time delivery:</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b="1" lang="en">
                <a:latin typeface="Dosis"/>
                <a:ea typeface="Dosis"/>
                <a:cs typeface="Dosis"/>
                <a:sym typeface="Dosis"/>
              </a:rPr>
              <a:t>w</a:t>
            </a:r>
            <a:r>
              <a:rPr b="1" lang="en">
                <a:latin typeface="Dosis"/>
                <a:ea typeface="Dosis"/>
                <a:cs typeface="Dosis"/>
                <a:sym typeface="Dosis"/>
              </a:rPr>
              <a:t>arehouse_block </a:t>
            </a:r>
            <a:r>
              <a:rPr lang="en">
                <a:latin typeface="Dosis"/>
                <a:ea typeface="Dosis"/>
                <a:cs typeface="Dosis"/>
                <a:sym typeface="Dosis"/>
              </a:rPr>
              <a:t>F memiliki late delivery paling banyak diantara semua warehouse block, namun rasio late delivery semua block kurang lebih sama</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Ship memiliki late delivery paling banyak dari semua </a:t>
            </a:r>
            <a:r>
              <a:rPr b="1" lang="en">
                <a:latin typeface="Dosis"/>
                <a:ea typeface="Dosis"/>
                <a:cs typeface="Dosis"/>
                <a:sym typeface="Dosis"/>
              </a:rPr>
              <a:t>mode_of_shipment</a:t>
            </a:r>
            <a:endParaRPr b="1">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Secara rasio, </a:t>
            </a:r>
            <a:r>
              <a:rPr b="1" lang="en">
                <a:latin typeface="Dosis"/>
                <a:ea typeface="Dosis"/>
                <a:cs typeface="Dosis"/>
                <a:sym typeface="Dosis"/>
              </a:rPr>
              <a:t>product_importance </a:t>
            </a:r>
            <a:r>
              <a:rPr lang="en">
                <a:latin typeface="Dosis"/>
                <a:ea typeface="Dosis"/>
                <a:cs typeface="Dosis"/>
                <a:sym typeface="Dosis"/>
              </a:rPr>
              <a:t>high memiliki rasio late delivery paling tinggi</a:t>
            </a:r>
            <a:endParaRPr>
              <a:latin typeface="Dosis"/>
              <a:ea typeface="Dosis"/>
              <a:cs typeface="Dosis"/>
              <a:sym typeface="Dosis"/>
            </a:endParaRPr>
          </a:p>
          <a:p>
            <a:pPr indent="-317500" lvl="0" marL="457200" rtl="0" algn="l">
              <a:spcBef>
                <a:spcPts val="0"/>
              </a:spcBef>
              <a:spcAft>
                <a:spcPts val="0"/>
              </a:spcAft>
              <a:buSzPts val="1400"/>
              <a:buFont typeface="Dosis"/>
              <a:buChar char="●"/>
            </a:pPr>
            <a:r>
              <a:rPr lang="en">
                <a:latin typeface="Dosis"/>
                <a:ea typeface="Dosis"/>
                <a:cs typeface="Dosis"/>
                <a:sym typeface="Dosis"/>
              </a:rPr>
              <a:t>Secara </a:t>
            </a:r>
            <a:r>
              <a:rPr b="1" lang="en">
                <a:latin typeface="Dosis"/>
                <a:ea typeface="Dosis"/>
                <a:cs typeface="Dosis"/>
                <a:sym typeface="Dosis"/>
              </a:rPr>
              <a:t>gender</a:t>
            </a:r>
            <a:r>
              <a:rPr lang="en">
                <a:latin typeface="Dosis"/>
                <a:ea typeface="Dosis"/>
                <a:cs typeface="Dosis"/>
                <a:sym typeface="Dosis"/>
              </a:rPr>
              <a:t>, tidak ada perbedaan pada jumlah late delivery</a:t>
            </a:r>
            <a:endParaRPr>
              <a:latin typeface="Dosis"/>
              <a:ea typeface="Dosis"/>
              <a:cs typeface="Dosis"/>
              <a:sym typeface="Dosis"/>
            </a:endParaRPr>
          </a:p>
        </p:txBody>
      </p:sp>
      <p:pic>
        <p:nvPicPr>
          <p:cNvPr id="215" name="Google Shape;215;p41"/>
          <p:cNvPicPr preferRelativeResize="0"/>
          <p:nvPr/>
        </p:nvPicPr>
        <p:blipFill>
          <a:blip r:embed="rId3">
            <a:alphaModFix/>
          </a:blip>
          <a:stretch>
            <a:fillRect/>
          </a:stretch>
        </p:blipFill>
        <p:spPr>
          <a:xfrm>
            <a:off x="1684887" y="593125"/>
            <a:ext cx="5774230" cy="2822575"/>
          </a:xfrm>
          <a:prstGeom prst="rect">
            <a:avLst/>
          </a:prstGeom>
          <a:noFill/>
          <a:ln>
            <a:noFill/>
          </a:ln>
        </p:spPr>
      </p:pic>
      <p:sp>
        <p:nvSpPr>
          <p:cNvPr id="216" name="Google Shape;216;p41"/>
          <p:cNvSpPr/>
          <p:nvPr/>
        </p:nvSpPr>
        <p:spPr>
          <a:xfrm>
            <a:off x="2545175" y="593125"/>
            <a:ext cx="531600" cy="127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1"/>
          <p:cNvSpPr/>
          <p:nvPr/>
        </p:nvSpPr>
        <p:spPr>
          <a:xfrm>
            <a:off x="5781025" y="593125"/>
            <a:ext cx="844500" cy="1274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2"/>
          <p:cNvSpPr txBox="1"/>
          <p:nvPr/>
        </p:nvSpPr>
        <p:spPr>
          <a:xfrm>
            <a:off x="761065" y="215857"/>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MULTIVARIATE ANALYSIS</a:t>
            </a:r>
            <a:endParaRPr b="1" i="0" sz="2400" u="none" cap="none" strike="noStrike">
              <a:solidFill>
                <a:srgbClr val="0198A3"/>
              </a:solidFill>
              <a:latin typeface="Montserrat"/>
              <a:ea typeface="Montserrat"/>
              <a:cs typeface="Montserrat"/>
              <a:sym typeface="Montserrat"/>
            </a:endParaRPr>
          </a:p>
        </p:txBody>
      </p:sp>
      <p:pic>
        <p:nvPicPr>
          <p:cNvPr id="223" name="Google Shape;223;p42"/>
          <p:cNvPicPr preferRelativeResize="0"/>
          <p:nvPr/>
        </p:nvPicPr>
        <p:blipFill>
          <a:blip r:embed="rId3">
            <a:alphaModFix/>
          </a:blip>
          <a:stretch>
            <a:fillRect/>
          </a:stretch>
        </p:blipFill>
        <p:spPr>
          <a:xfrm>
            <a:off x="1955713" y="526073"/>
            <a:ext cx="4870812" cy="4450925"/>
          </a:xfrm>
          <a:prstGeom prst="rect">
            <a:avLst/>
          </a:prstGeom>
          <a:noFill/>
          <a:ln>
            <a:noFill/>
          </a:ln>
        </p:spPr>
      </p:pic>
      <p:sp>
        <p:nvSpPr>
          <p:cNvPr id="224" name="Google Shape;224;p42"/>
          <p:cNvSpPr txBox="1"/>
          <p:nvPr/>
        </p:nvSpPr>
        <p:spPr>
          <a:xfrm>
            <a:off x="4366763" y="744775"/>
            <a:ext cx="2269500" cy="8772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Tidak terlihat bahwa ada antar feature yang memiliki korelasi yang kuat</a:t>
            </a:r>
            <a:endParaRPr sz="1500">
              <a:latin typeface="Dosis"/>
              <a:ea typeface="Dosis"/>
              <a:cs typeface="Dosis"/>
              <a:sym typeface="Dosi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3"/>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Clr>
                <a:schemeClr val="dk1"/>
              </a:buClr>
              <a:buSzPct val="100000"/>
              <a:buFont typeface="Arial"/>
              <a:buNone/>
            </a:pPr>
            <a:r>
              <a:rPr lang="en" sz="2400">
                <a:solidFill>
                  <a:srgbClr val="0198A3"/>
                </a:solidFill>
              </a:rPr>
              <a:t>UJI HIPOTESIS (CUSTOMER CARE CALLS)</a:t>
            </a:r>
            <a:endParaRPr/>
          </a:p>
        </p:txBody>
      </p:sp>
      <p:pic>
        <p:nvPicPr>
          <p:cNvPr id="230" name="Google Shape;230;p43"/>
          <p:cNvPicPr preferRelativeResize="0"/>
          <p:nvPr/>
        </p:nvPicPr>
        <p:blipFill>
          <a:blip r:embed="rId3">
            <a:alphaModFix/>
          </a:blip>
          <a:stretch>
            <a:fillRect/>
          </a:stretch>
        </p:blipFill>
        <p:spPr>
          <a:xfrm>
            <a:off x="693450" y="2062050"/>
            <a:ext cx="3542575" cy="1343025"/>
          </a:xfrm>
          <a:prstGeom prst="rect">
            <a:avLst/>
          </a:prstGeom>
          <a:noFill/>
          <a:ln>
            <a:noFill/>
          </a:ln>
        </p:spPr>
      </p:pic>
      <p:pic>
        <p:nvPicPr>
          <p:cNvPr id="231" name="Google Shape;231;p43"/>
          <p:cNvPicPr preferRelativeResize="0"/>
          <p:nvPr/>
        </p:nvPicPr>
        <p:blipFill>
          <a:blip r:embed="rId4">
            <a:alphaModFix/>
          </a:blip>
          <a:stretch>
            <a:fillRect/>
          </a:stretch>
        </p:blipFill>
        <p:spPr>
          <a:xfrm>
            <a:off x="4546563" y="2057300"/>
            <a:ext cx="2600325" cy="1352550"/>
          </a:xfrm>
          <a:prstGeom prst="rect">
            <a:avLst/>
          </a:prstGeom>
          <a:noFill/>
          <a:ln>
            <a:noFill/>
          </a:ln>
        </p:spPr>
      </p:pic>
      <p:sp>
        <p:nvSpPr>
          <p:cNvPr id="232" name="Google Shape;232;p43"/>
          <p:cNvSpPr txBox="1"/>
          <p:nvPr/>
        </p:nvSpPr>
        <p:spPr>
          <a:xfrm>
            <a:off x="579550" y="3572250"/>
            <a:ext cx="782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H0 -&gt; </a:t>
            </a:r>
            <a:r>
              <a:rPr lang="en" sz="1500">
                <a:solidFill>
                  <a:schemeClr val="dk1"/>
                </a:solidFill>
                <a:latin typeface="Dosis"/>
                <a:ea typeface="Dosis"/>
                <a:cs typeface="Dosis"/>
                <a:sym typeface="Dosis"/>
              </a:rPr>
              <a:t>customer care calls late delivery == customer care calls on time delivery</a:t>
            </a:r>
            <a:endParaRPr sz="15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H1 -&gt; customer care calls late delivery != customer care calls on time delivery</a:t>
            </a:r>
            <a:endParaRPr sz="1500">
              <a:solidFill>
                <a:schemeClr val="dk1"/>
              </a:solidFill>
              <a:latin typeface="Dosis"/>
              <a:ea typeface="Dosis"/>
              <a:cs typeface="Dosis"/>
              <a:sym typeface="Dosis"/>
            </a:endParaRPr>
          </a:p>
        </p:txBody>
      </p:sp>
      <p:sp>
        <p:nvSpPr>
          <p:cNvPr id="233" name="Google Shape;233;p43"/>
          <p:cNvSpPr txBox="1"/>
          <p:nvPr/>
        </p:nvSpPr>
        <p:spPr>
          <a:xfrm>
            <a:off x="579550" y="1017725"/>
            <a:ext cx="7338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Menggunakan metode T-Test</a:t>
            </a:r>
            <a:endParaRPr sz="1500">
              <a:latin typeface="Dosis"/>
              <a:ea typeface="Dosis"/>
              <a:cs typeface="Dosis"/>
              <a:sym typeface="Dosis"/>
            </a:endParaRPr>
          </a:p>
          <a:p>
            <a:pPr indent="0" lvl="0" marL="0" rtl="0" algn="l">
              <a:spcBef>
                <a:spcPts val="0"/>
              </a:spcBef>
              <a:spcAft>
                <a:spcPts val="0"/>
              </a:spcAft>
              <a:buNone/>
            </a:pPr>
            <a:r>
              <a:t/>
            </a:r>
            <a:endParaRPr sz="1500">
              <a:latin typeface="Dosis"/>
              <a:ea typeface="Dosis"/>
              <a:cs typeface="Dosis"/>
              <a:sym typeface="Dosis"/>
            </a:endParaRPr>
          </a:p>
          <a:p>
            <a:pPr indent="0" lvl="0" marL="0" rtl="0" algn="l">
              <a:spcBef>
                <a:spcPts val="0"/>
              </a:spcBef>
              <a:spcAft>
                <a:spcPts val="0"/>
              </a:spcAft>
              <a:buNone/>
            </a:pPr>
            <a:r>
              <a:rPr lang="en" sz="1500">
                <a:latin typeface="Dosis"/>
                <a:ea typeface="Dosis"/>
                <a:cs typeface="Dosis"/>
                <a:sym typeface="Dosis"/>
              </a:rPr>
              <a:t>Melihat apakah jumlah Customer Care Calls dipengaruhi oleh Late Delivery dan On Time Delivery</a:t>
            </a:r>
            <a:endParaRPr sz="1500">
              <a:latin typeface="Dosis"/>
              <a:ea typeface="Dosis"/>
              <a:cs typeface="Dosis"/>
              <a:sym typeface="Dosis"/>
            </a:endParaRPr>
          </a:p>
        </p:txBody>
      </p:sp>
      <p:sp>
        <p:nvSpPr>
          <p:cNvPr id="234" name="Google Shape;234;p43"/>
          <p:cNvSpPr txBox="1"/>
          <p:nvPr/>
        </p:nvSpPr>
        <p:spPr>
          <a:xfrm>
            <a:off x="579550" y="418785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4"/>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Clr>
                <a:schemeClr val="dk1"/>
              </a:buClr>
              <a:buSzPct val="45833"/>
              <a:buFont typeface="Arial"/>
              <a:buNone/>
            </a:pPr>
            <a:r>
              <a:rPr lang="en" sz="2400">
                <a:solidFill>
                  <a:srgbClr val="0198A3"/>
                </a:solidFill>
              </a:rPr>
              <a:t>UJI HIPOTESIS (CUSTOMER CARE CALLS)</a:t>
            </a:r>
            <a:endParaRPr/>
          </a:p>
        </p:txBody>
      </p:sp>
      <p:sp>
        <p:nvSpPr>
          <p:cNvPr id="240" name="Google Shape;240;p44"/>
          <p:cNvSpPr txBox="1"/>
          <p:nvPr>
            <p:ph idx="1" type="body"/>
          </p:nvPr>
        </p:nvSpPr>
        <p:spPr>
          <a:xfrm>
            <a:off x="578325" y="1152475"/>
            <a:ext cx="825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Dosis"/>
                <a:ea typeface="Dosis"/>
                <a:cs typeface="Dosis"/>
                <a:sym typeface="Dosis"/>
              </a:rPr>
              <a:t>Dari uji Hipotesis diatas, dapat disimpulkan bahwa :</a:t>
            </a:r>
            <a:endParaRPr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Customer Care Calls Late Delivery </a:t>
            </a:r>
            <a:r>
              <a:rPr b="1" lang="en" sz="1500">
                <a:latin typeface="Dosis"/>
                <a:ea typeface="Dosis"/>
                <a:cs typeface="Dosis"/>
                <a:sym typeface="Dosis"/>
              </a:rPr>
              <a:t>tidak sama dengan </a:t>
            </a:r>
            <a:r>
              <a:rPr lang="en" sz="1500">
                <a:latin typeface="Dosis"/>
                <a:ea typeface="Dosis"/>
                <a:cs typeface="Dosis"/>
                <a:sym typeface="Dosis"/>
              </a:rPr>
              <a:t>Customer Care Calls On-Time Delivery dan perbedaannya </a:t>
            </a:r>
            <a:r>
              <a:rPr b="1" lang="en" sz="1500">
                <a:latin typeface="Dosis"/>
                <a:ea typeface="Dosis"/>
                <a:cs typeface="Dosis"/>
                <a:sym typeface="Dosis"/>
              </a:rPr>
              <a:t>statistically significant</a:t>
            </a:r>
            <a:endParaRPr b="1"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Dari hasil rata-rata, ternyata yang </a:t>
            </a:r>
            <a:r>
              <a:rPr b="1" lang="en" sz="1500">
                <a:latin typeface="Dosis"/>
                <a:ea typeface="Dosis"/>
                <a:cs typeface="Dosis"/>
                <a:sym typeface="Dosis"/>
              </a:rPr>
              <a:t>On-Time Delivery</a:t>
            </a:r>
            <a:r>
              <a:rPr lang="en" sz="1500">
                <a:latin typeface="Dosis"/>
                <a:ea typeface="Dosis"/>
                <a:cs typeface="Dosis"/>
                <a:sym typeface="Dosis"/>
              </a:rPr>
              <a:t> itu </a:t>
            </a:r>
            <a:r>
              <a:rPr b="1" lang="en" sz="1500">
                <a:latin typeface="Dosis"/>
                <a:ea typeface="Dosis"/>
                <a:cs typeface="Dosis"/>
                <a:sym typeface="Dosis"/>
              </a:rPr>
              <a:t>lebih banyak</a:t>
            </a:r>
            <a:r>
              <a:rPr lang="en" sz="1500">
                <a:latin typeface="Dosis"/>
                <a:ea typeface="Dosis"/>
                <a:cs typeface="Dosis"/>
                <a:sym typeface="Dosis"/>
              </a:rPr>
              <a:t> Customer Care Calls nya dibandingkan dengan yang </a:t>
            </a:r>
            <a:r>
              <a:rPr b="1" lang="en" sz="1500">
                <a:latin typeface="Dosis"/>
                <a:ea typeface="Dosis"/>
                <a:cs typeface="Dosis"/>
                <a:sym typeface="Dosis"/>
              </a:rPr>
              <a:t>Late Delivery</a:t>
            </a:r>
            <a:endParaRPr sz="1500">
              <a:latin typeface="Dosis"/>
              <a:ea typeface="Dosis"/>
              <a:cs typeface="Dosis"/>
              <a:sym typeface="Dosi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5"/>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Clr>
                <a:schemeClr val="dk1"/>
              </a:buClr>
              <a:buSzPts val="2400"/>
              <a:buFont typeface="Arial"/>
              <a:buNone/>
            </a:pPr>
            <a:r>
              <a:rPr lang="en" sz="2400">
                <a:solidFill>
                  <a:srgbClr val="0198A3"/>
                </a:solidFill>
              </a:rPr>
              <a:t>UJI HIPOTESIS (CUSTOMER RATING)</a:t>
            </a:r>
            <a:endParaRPr/>
          </a:p>
        </p:txBody>
      </p:sp>
      <p:sp>
        <p:nvSpPr>
          <p:cNvPr id="246" name="Google Shape;246;p45"/>
          <p:cNvSpPr txBox="1"/>
          <p:nvPr/>
        </p:nvSpPr>
        <p:spPr>
          <a:xfrm>
            <a:off x="570800" y="3541213"/>
            <a:ext cx="782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H0 -&gt; </a:t>
            </a:r>
            <a:r>
              <a:rPr lang="en" sz="1500">
                <a:solidFill>
                  <a:schemeClr val="dk1"/>
                </a:solidFill>
                <a:latin typeface="Dosis"/>
                <a:ea typeface="Dosis"/>
                <a:cs typeface="Dosis"/>
                <a:sym typeface="Dosis"/>
              </a:rPr>
              <a:t>customer rating late delivery == customer </a:t>
            </a:r>
            <a:r>
              <a:rPr lang="en" sz="1500">
                <a:solidFill>
                  <a:schemeClr val="dk1"/>
                </a:solidFill>
                <a:latin typeface="Dosis"/>
                <a:ea typeface="Dosis"/>
                <a:cs typeface="Dosis"/>
                <a:sym typeface="Dosis"/>
              </a:rPr>
              <a:t>rating</a:t>
            </a:r>
            <a:r>
              <a:rPr lang="en" sz="1500">
                <a:solidFill>
                  <a:schemeClr val="dk1"/>
                </a:solidFill>
                <a:latin typeface="Dosis"/>
                <a:ea typeface="Dosis"/>
                <a:cs typeface="Dosis"/>
                <a:sym typeface="Dosis"/>
              </a:rPr>
              <a:t> on time delivery</a:t>
            </a:r>
            <a:endParaRPr sz="1500">
              <a:solidFill>
                <a:schemeClr val="dk1"/>
              </a:solidFill>
              <a:latin typeface="Dosis"/>
              <a:ea typeface="Dosis"/>
              <a:cs typeface="Dosis"/>
              <a:sym typeface="Dosis"/>
            </a:endParaRPr>
          </a:p>
          <a:p>
            <a:pPr indent="0" lvl="0" marL="0" rtl="0" algn="l">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H1 -&gt; customer </a:t>
            </a:r>
            <a:r>
              <a:rPr lang="en" sz="1500">
                <a:solidFill>
                  <a:schemeClr val="dk1"/>
                </a:solidFill>
                <a:latin typeface="Dosis"/>
                <a:ea typeface="Dosis"/>
                <a:cs typeface="Dosis"/>
                <a:sym typeface="Dosis"/>
              </a:rPr>
              <a:t>rating</a:t>
            </a:r>
            <a:r>
              <a:rPr lang="en" sz="1500">
                <a:solidFill>
                  <a:schemeClr val="dk1"/>
                </a:solidFill>
                <a:latin typeface="Dosis"/>
                <a:ea typeface="Dosis"/>
                <a:cs typeface="Dosis"/>
                <a:sym typeface="Dosis"/>
              </a:rPr>
              <a:t> late delivery != customer </a:t>
            </a:r>
            <a:r>
              <a:rPr lang="en" sz="1500">
                <a:solidFill>
                  <a:schemeClr val="dk1"/>
                </a:solidFill>
                <a:latin typeface="Dosis"/>
                <a:ea typeface="Dosis"/>
                <a:cs typeface="Dosis"/>
                <a:sym typeface="Dosis"/>
              </a:rPr>
              <a:t>rating</a:t>
            </a:r>
            <a:r>
              <a:rPr lang="en" sz="1500">
                <a:solidFill>
                  <a:schemeClr val="dk1"/>
                </a:solidFill>
                <a:latin typeface="Dosis"/>
                <a:ea typeface="Dosis"/>
                <a:cs typeface="Dosis"/>
                <a:sym typeface="Dosis"/>
              </a:rPr>
              <a:t> on time delivery</a:t>
            </a:r>
            <a:endParaRPr sz="1500">
              <a:solidFill>
                <a:schemeClr val="dk1"/>
              </a:solidFill>
              <a:latin typeface="Dosis"/>
              <a:ea typeface="Dosis"/>
              <a:cs typeface="Dosis"/>
              <a:sym typeface="Dosis"/>
            </a:endParaRPr>
          </a:p>
        </p:txBody>
      </p:sp>
      <p:sp>
        <p:nvSpPr>
          <p:cNvPr id="247" name="Google Shape;247;p45"/>
          <p:cNvSpPr txBox="1"/>
          <p:nvPr/>
        </p:nvSpPr>
        <p:spPr>
          <a:xfrm>
            <a:off x="570800" y="986688"/>
            <a:ext cx="73380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Menggunakan metode T-Test</a:t>
            </a:r>
            <a:endParaRPr sz="1500">
              <a:latin typeface="Dosis"/>
              <a:ea typeface="Dosis"/>
              <a:cs typeface="Dosis"/>
              <a:sym typeface="Dosis"/>
            </a:endParaRPr>
          </a:p>
          <a:p>
            <a:pPr indent="0" lvl="0" marL="0" rtl="0" algn="l">
              <a:spcBef>
                <a:spcPts val="0"/>
              </a:spcBef>
              <a:spcAft>
                <a:spcPts val="0"/>
              </a:spcAft>
              <a:buNone/>
            </a:pPr>
            <a:r>
              <a:t/>
            </a:r>
            <a:endParaRPr sz="1500">
              <a:latin typeface="Dosis"/>
              <a:ea typeface="Dosis"/>
              <a:cs typeface="Dosis"/>
              <a:sym typeface="Dosis"/>
            </a:endParaRPr>
          </a:p>
          <a:p>
            <a:pPr indent="0" lvl="0" marL="0" rtl="0" algn="l">
              <a:spcBef>
                <a:spcPts val="0"/>
              </a:spcBef>
              <a:spcAft>
                <a:spcPts val="0"/>
              </a:spcAft>
              <a:buNone/>
            </a:pPr>
            <a:r>
              <a:rPr lang="en" sz="1500">
                <a:latin typeface="Dosis"/>
                <a:ea typeface="Dosis"/>
                <a:cs typeface="Dosis"/>
                <a:sym typeface="Dosis"/>
              </a:rPr>
              <a:t>Melihat apakah jumlah Customer Rating dipengaruhi oleh Late Delivery dan On Time Delivery</a:t>
            </a:r>
            <a:endParaRPr sz="1500">
              <a:latin typeface="Dosis"/>
              <a:ea typeface="Dosis"/>
              <a:cs typeface="Dosis"/>
              <a:sym typeface="Dosis"/>
            </a:endParaRPr>
          </a:p>
        </p:txBody>
      </p:sp>
      <p:sp>
        <p:nvSpPr>
          <p:cNvPr id="248" name="Google Shape;248;p45"/>
          <p:cNvSpPr txBox="1"/>
          <p:nvPr/>
        </p:nvSpPr>
        <p:spPr>
          <a:xfrm>
            <a:off x="439350" y="4187850"/>
            <a:ext cx="733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49" name="Google Shape;249;p45"/>
          <p:cNvPicPr preferRelativeResize="0"/>
          <p:nvPr/>
        </p:nvPicPr>
        <p:blipFill>
          <a:blip r:embed="rId3">
            <a:alphaModFix/>
          </a:blip>
          <a:stretch>
            <a:fillRect/>
          </a:stretch>
        </p:blipFill>
        <p:spPr>
          <a:xfrm>
            <a:off x="570800" y="2028638"/>
            <a:ext cx="3512725" cy="1422025"/>
          </a:xfrm>
          <a:prstGeom prst="rect">
            <a:avLst/>
          </a:prstGeom>
          <a:noFill/>
          <a:ln>
            <a:noFill/>
          </a:ln>
        </p:spPr>
      </p:pic>
      <p:pic>
        <p:nvPicPr>
          <p:cNvPr id="250" name="Google Shape;250;p45"/>
          <p:cNvPicPr preferRelativeResize="0"/>
          <p:nvPr/>
        </p:nvPicPr>
        <p:blipFill>
          <a:blip r:embed="rId4">
            <a:alphaModFix/>
          </a:blip>
          <a:stretch>
            <a:fillRect/>
          </a:stretch>
        </p:blipFill>
        <p:spPr>
          <a:xfrm>
            <a:off x="4274675" y="2049900"/>
            <a:ext cx="2714775" cy="137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6"/>
          <p:cNvSpPr txBox="1"/>
          <p:nvPr>
            <p:ph type="title"/>
          </p:nvPr>
        </p:nvSpPr>
        <p:spPr>
          <a:xfrm>
            <a:off x="439350" y="445025"/>
            <a:ext cx="8393100" cy="572700"/>
          </a:xfrm>
          <a:prstGeom prst="rect">
            <a:avLst/>
          </a:prstGeom>
        </p:spPr>
        <p:txBody>
          <a:bodyPr anchorCtr="0" anchor="t" bIns="91425" lIns="91425" spcFirstLastPara="1" rIns="91425" wrap="square" tIns="91425">
            <a:normAutofit/>
          </a:bodyPr>
          <a:lstStyle/>
          <a:p>
            <a:pPr indent="0" lvl="0" marL="0" rtl="0" algn="l">
              <a:lnSpc>
                <a:spcPct val="103125"/>
              </a:lnSpc>
              <a:spcBef>
                <a:spcPts val="0"/>
              </a:spcBef>
              <a:spcAft>
                <a:spcPts val="0"/>
              </a:spcAft>
              <a:buClr>
                <a:schemeClr val="dk1"/>
              </a:buClr>
              <a:buSzPts val="1100"/>
              <a:buFont typeface="Arial"/>
              <a:buNone/>
            </a:pPr>
            <a:r>
              <a:rPr lang="en" sz="2400">
                <a:solidFill>
                  <a:srgbClr val="0198A3"/>
                </a:solidFill>
              </a:rPr>
              <a:t>UJI HIPOTESIS (CUSTOMER RATING)</a:t>
            </a:r>
            <a:endParaRPr/>
          </a:p>
        </p:txBody>
      </p:sp>
      <p:sp>
        <p:nvSpPr>
          <p:cNvPr id="256" name="Google Shape;256;p46"/>
          <p:cNvSpPr txBox="1"/>
          <p:nvPr>
            <p:ph idx="1" type="body"/>
          </p:nvPr>
        </p:nvSpPr>
        <p:spPr>
          <a:xfrm>
            <a:off x="522000" y="11612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Dosis"/>
                <a:ea typeface="Dosis"/>
                <a:cs typeface="Dosis"/>
                <a:sym typeface="Dosis"/>
              </a:rPr>
              <a:t>Dari uji Hipotesis diatas, dapat disimpulkan bahwa :</a:t>
            </a:r>
            <a:endParaRPr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Customer Rating Late Delivery </a:t>
            </a:r>
            <a:r>
              <a:rPr b="1" lang="en" sz="1500">
                <a:latin typeface="Dosis"/>
                <a:ea typeface="Dosis"/>
                <a:cs typeface="Dosis"/>
                <a:sym typeface="Dosis"/>
              </a:rPr>
              <a:t>sama dengan </a:t>
            </a:r>
            <a:r>
              <a:rPr lang="en" sz="1500">
                <a:latin typeface="Dosis"/>
                <a:ea typeface="Dosis"/>
                <a:cs typeface="Dosis"/>
                <a:sym typeface="Dosis"/>
              </a:rPr>
              <a:t>Customer Rating On-Time Delivery</a:t>
            </a:r>
            <a:endParaRPr sz="1500">
              <a:latin typeface="Dosis"/>
              <a:ea typeface="Dosis"/>
              <a:cs typeface="Dosis"/>
              <a:sym typeface="Dosis"/>
            </a:endParaRPr>
          </a:p>
          <a:p>
            <a:pPr indent="-323850" lvl="0" marL="457200" rtl="0" algn="l">
              <a:spcBef>
                <a:spcPts val="0"/>
              </a:spcBef>
              <a:spcAft>
                <a:spcPts val="0"/>
              </a:spcAft>
              <a:buSzPts val="1500"/>
              <a:buFont typeface="Dosis"/>
              <a:buChar char="-"/>
            </a:pPr>
            <a:r>
              <a:rPr lang="en" sz="1500">
                <a:latin typeface="Dosis"/>
                <a:ea typeface="Dosis"/>
                <a:cs typeface="Dosis"/>
                <a:sym typeface="Dosis"/>
              </a:rPr>
              <a:t>Jadi, customer rating tidak bisa menjadi ‘measure of success’ untuk on-time delivery rate</a:t>
            </a:r>
            <a:endParaRPr b="1" sz="1500" u="sng">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9"/>
          <p:cNvSpPr txBox="1"/>
          <p:nvPr/>
        </p:nvSpPr>
        <p:spPr>
          <a:xfrm>
            <a:off x="781300" y="1415775"/>
            <a:ext cx="7899900" cy="2967000"/>
          </a:xfrm>
          <a:prstGeom prst="rect">
            <a:avLst/>
          </a:prstGeom>
          <a:noFill/>
          <a:ln>
            <a:noFill/>
          </a:ln>
        </p:spPr>
        <p:txBody>
          <a:bodyPr anchorCtr="0" anchor="t" bIns="34275" lIns="68575" spcFirstLastPara="1" rIns="68575" wrap="square" tIns="34275">
            <a:spAutoFit/>
          </a:bodyPr>
          <a:lstStyle/>
          <a:p>
            <a:pPr indent="0" lvl="0" marL="0" marR="0" rtl="0" algn="l">
              <a:lnSpc>
                <a:spcPct val="165000"/>
              </a:lnSpc>
              <a:spcBef>
                <a:spcPts val="0"/>
              </a:spcBef>
              <a:spcAft>
                <a:spcPts val="0"/>
              </a:spcAft>
              <a:buNone/>
            </a:pPr>
            <a:r>
              <a:rPr lang="en" sz="1500" u="sng">
                <a:solidFill>
                  <a:schemeClr val="hlink"/>
                </a:solidFill>
                <a:latin typeface="Dosis"/>
                <a:ea typeface="Dosis"/>
                <a:cs typeface="Dosis"/>
                <a:sym typeface="Dosis"/>
                <a:hlinkClick r:id="rId3"/>
              </a:rPr>
              <a:t>Link to dataset</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(Role) </a:t>
            </a:r>
            <a:r>
              <a:rPr lang="en" sz="1500">
                <a:solidFill>
                  <a:schemeClr val="dk1"/>
                </a:solidFill>
                <a:latin typeface="Dosis"/>
                <a:ea typeface="Dosis"/>
                <a:cs typeface="Dosis"/>
                <a:sym typeface="Dosis"/>
              </a:rPr>
              <a:t>Sebagai tim data science dari suatu perusahaan e-commerce yang bernama Grow-Ject, kami diminta untuk memberikan solusi bisnis untuk mengatasi masalah bisnis yang ada dengan tujuan meningkatkan performa bisnis berdasarkan data yang tersedia</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(Problem Statement) “55% of respondents will stop shopping with a retailer after receiving a late delivery two to three times.” (</a:t>
            </a:r>
            <a:r>
              <a:rPr lang="en" sz="1500" u="sng">
                <a:solidFill>
                  <a:schemeClr val="hlink"/>
                </a:solidFill>
                <a:latin typeface="Dosis"/>
                <a:ea typeface="Dosis"/>
                <a:cs typeface="Dosis"/>
                <a:sym typeface="Dosis"/>
                <a:hlinkClick r:id="rId4"/>
              </a:rPr>
              <a:t>source</a:t>
            </a:r>
            <a:r>
              <a:rPr lang="en" sz="1500">
                <a:solidFill>
                  <a:schemeClr val="dk1"/>
                </a:solidFill>
                <a:latin typeface="Dosis"/>
                <a:ea typeface="Dosis"/>
                <a:cs typeface="Dosis"/>
                <a:sym typeface="Dosis"/>
              </a:rPr>
              <a:t>). ~60% product shipment yang dikirim oleh Grow-Ject merupakan </a:t>
            </a:r>
            <a:r>
              <a:rPr i="1" lang="en" sz="1500">
                <a:solidFill>
                  <a:schemeClr val="dk1"/>
                </a:solidFill>
                <a:latin typeface="Dosis"/>
                <a:ea typeface="Dosis"/>
                <a:cs typeface="Dosis"/>
                <a:sym typeface="Dosis"/>
              </a:rPr>
              <a:t>late delivery</a:t>
            </a:r>
            <a:r>
              <a:rPr lang="en" sz="1500">
                <a:solidFill>
                  <a:schemeClr val="dk1"/>
                </a:solidFill>
                <a:latin typeface="Dosis"/>
                <a:ea typeface="Dosis"/>
                <a:cs typeface="Dosis"/>
                <a:sym typeface="Dosis"/>
              </a:rPr>
              <a:t>. Bisnis prihatin bahwa </a:t>
            </a:r>
            <a:r>
              <a:rPr i="1" lang="en" sz="1500">
                <a:solidFill>
                  <a:schemeClr val="dk1"/>
                </a:solidFill>
                <a:latin typeface="Dosis"/>
                <a:ea typeface="Dosis"/>
                <a:cs typeface="Dosis"/>
                <a:sym typeface="Dosis"/>
              </a:rPr>
              <a:t>late delivery rate</a:t>
            </a:r>
            <a:r>
              <a:rPr lang="en" sz="1500">
                <a:solidFill>
                  <a:schemeClr val="dk1"/>
                </a:solidFill>
                <a:latin typeface="Dosis"/>
                <a:ea typeface="Dosis"/>
                <a:cs typeface="Dosis"/>
                <a:sym typeface="Dosis"/>
              </a:rPr>
              <a:t> yang cenderung tinggi mempengaruhi </a:t>
            </a:r>
            <a:r>
              <a:rPr i="1" lang="en" sz="1500">
                <a:solidFill>
                  <a:schemeClr val="dk1"/>
                </a:solidFill>
                <a:latin typeface="Dosis"/>
                <a:ea typeface="Dosis"/>
                <a:cs typeface="Dosis"/>
                <a:sym typeface="Dosis"/>
              </a:rPr>
              <a:t>customer retention rate</a:t>
            </a:r>
            <a:endParaRPr i="1" sz="1500">
              <a:solidFill>
                <a:schemeClr val="dk1"/>
              </a:solidFill>
              <a:latin typeface="Dosis"/>
              <a:ea typeface="Dosis"/>
              <a:cs typeface="Dosis"/>
              <a:sym typeface="Dosis"/>
            </a:endParaRPr>
          </a:p>
        </p:txBody>
      </p:sp>
      <p:sp>
        <p:nvSpPr>
          <p:cNvPr id="118" name="Google Shape;118;p29"/>
          <p:cNvSpPr txBox="1"/>
          <p:nvPr/>
        </p:nvSpPr>
        <p:spPr>
          <a:xfrm>
            <a:off x="781302" y="522475"/>
            <a:ext cx="64812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en" sz="2400" u="none" cap="none" strike="noStrike">
                <a:solidFill>
                  <a:srgbClr val="0198A3"/>
                </a:solidFill>
                <a:latin typeface="Montserrat"/>
                <a:ea typeface="Montserrat"/>
                <a:cs typeface="Montserrat"/>
                <a:sym typeface="Montserrat"/>
              </a:rPr>
              <a:t>Latar Belakang Masalah</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7"/>
          <p:cNvSpPr txBox="1"/>
          <p:nvPr/>
        </p:nvSpPr>
        <p:spPr>
          <a:xfrm>
            <a:off x="781300" y="1415775"/>
            <a:ext cx="7899900" cy="3347700"/>
          </a:xfrm>
          <a:prstGeom prst="rect">
            <a:avLst/>
          </a:prstGeom>
          <a:noFill/>
          <a:ln>
            <a:noFill/>
          </a:ln>
        </p:spPr>
        <p:txBody>
          <a:bodyPr anchorCtr="0" anchor="t" bIns="34275" lIns="68575" spcFirstLastPara="1" rIns="68575" wrap="square" tIns="34275">
            <a:spAutoFit/>
          </a:bodyPr>
          <a:lstStyle/>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You’re </a:t>
            </a:r>
            <a:r>
              <a:rPr b="1" lang="en" sz="1500">
                <a:solidFill>
                  <a:schemeClr val="dk1"/>
                </a:solidFill>
                <a:latin typeface="Dosis"/>
                <a:ea typeface="Dosis"/>
                <a:cs typeface="Dosis"/>
                <a:sym typeface="Dosis"/>
              </a:rPr>
              <a:t>3.5 times</a:t>
            </a:r>
            <a:r>
              <a:rPr lang="en" sz="1500">
                <a:solidFill>
                  <a:schemeClr val="dk1"/>
                </a:solidFill>
                <a:latin typeface="Dosis"/>
                <a:ea typeface="Dosis"/>
                <a:cs typeface="Dosis"/>
                <a:sym typeface="Dosis"/>
              </a:rPr>
              <a:t> more likely to sell to an </a:t>
            </a:r>
            <a:r>
              <a:rPr b="1" lang="en" sz="1500">
                <a:solidFill>
                  <a:schemeClr val="dk1"/>
                </a:solidFill>
                <a:latin typeface="Dosis"/>
                <a:ea typeface="Dosis"/>
                <a:cs typeface="Dosis"/>
                <a:sym typeface="Dosis"/>
              </a:rPr>
              <a:t>existing customer</a:t>
            </a:r>
            <a:r>
              <a:rPr lang="en" sz="1500">
                <a:solidFill>
                  <a:schemeClr val="dk1"/>
                </a:solidFill>
                <a:latin typeface="Dosis"/>
                <a:ea typeface="Dosis"/>
                <a:cs typeface="Dosis"/>
                <a:sym typeface="Dosis"/>
              </a:rPr>
              <a:t> than a new one.</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69% of consumers “are much less or less likely to shop with a retailer in the future if an item they purchased is not delivered within two days of the date promised.”</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17% of respondents will stop shopping </a:t>
            </a:r>
            <a:r>
              <a:rPr lang="en" sz="1500">
                <a:solidFill>
                  <a:schemeClr val="dk1"/>
                </a:solidFill>
                <a:latin typeface="Dosis"/>
                <a:ea typeface="Dosis"/>
                <a:cs typeface="Dosis"/>
                <a:sym typeface="Dosis"/>
              </a:rPr>
              <a:t>with a retailer after receiving</a:t>
            </a:r>
            <a:r>
              <a:rPr b="1" lang="en" sz="1500">
                <a:solidFill>
                  <a:schemeClr val="dk1"/>
                </a:solidFill>
                <a:latin typeface="Dosis"/>
                <a:ea typeface="Dosis"/>
                <a:cs typeface="Dosis"/>
                <a:sym typeface="Dosis"/>
              </a:rPr>
              <a:t> a late delivery one time.</a:t>
            </a:r>
            <a:r>
              <a:rPr lang="en" sz="1500">
                <a:solidFill>
                  <a:schemeClr val="dk1"/>
                </a:solidFill>
                <a:latin typeface="Dosis"/>
                <a:ea typeface="Dosis"/>
                <a:cs typeface="Dosis"/>
                <a:sym typeface="Dosis"/>
              </a:rPr>
              <a:t> </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55% of respondents will stop shopping</a:t>
            </a:r>
            <a:r>
              <a:rPr lang="en" sz="1500">
                <a:solidFill>
                  <a:schemeClr val="dk1"/>
                </a:solidFill>
                <a:latin typeface="Dosis"/>
                <a:ea typeface="Dosis"/>
                <a:cs typeface="Dosis"/>
                <a:sym typeface="Dosis"/>
              </a:rPr>
              <a:t> with a retailer after receiving a </a:t>
            </a:r>
            <a:r>
              <a:rPr b="1" lang="en" sz="1500">
                <a:solidFill>
                  <a:schemeClr val="dk1"/>
                </a:solidFill>
                <a:latin typeface="Dosis"/>
                <a:ea typeface="Dosis"/>
                <a:cs typeface="Dosis"/>
                <a:sym typeface="Dosis"/>
              </a:rPr>
              <a:t>late delivery two to three times.</a:t>
            </a:r>
            <a:endParaRPr b="1"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Customer retention can be </a:t>
            </a:r>
            <a:r>
              <a:rPr b="1" lang="en" sz="1500">
                <a:solidFill>
                  <a:schemeClr val="dk1"/>
                </a:solidFill>
                <a:latin typeface="Dosis"/>
                <a:ea typeface="Dosis"/>
                <a:cs typeface="Dosis"/>
                <a:sym typeface="Dosis"/>
              </a:rPr>
              <a:t>improved through customer satisfaction.</a:t>
            </a:r>
            <a:endParaRPr b="1" sz="15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rPr lang="en" sz="1500">
                <a:solidFill>
                  <a:schemeClr val="dk1"/>
                </a:solidFill>
                <a:latin typeface="Dosis"/>
                <a:ea typeface="Dosis"/>
                <a:cs typeface="Dosis"/>
                <a:sym typeface="Dosis"/>
              </a:rPr>
              <a:t>Source: </a:t>
            </a:r>
            <a:r>
              <a:rPr lang="en" sz="1500" u="sng">
                <a:solidFill>
                  <a:schemeClr val="hlink"/>
                </a:solidFill>
                <a:latin typeface="Dosis"/>
                <a:ea typeface="Dosis"/>
                <a:cs typeface="Dosis"/>
                <a:sym typeface="Dosis"/>
                <a:hlinkClick r:id="rId3"/>
              </a:rPr>
              <a:t>Wrike</a:t>
            </a:r>
            <a:r>
              <a:rPr lang="en" sz="1500">
                <a:solidFill>
                  <a:schemeClr val="dk1"/>
                </a:solidFill>
                <a:latin typeface="Dosis"/>
                <a:ea typeface="Dosis"/>
                <a:cs typeface="Dosis"/>
                <a:sym typeface="Dosis"/>
              </a:rPr>
              <a:t>, </a:t>
            </a:r>
            <a:r>
              <a:rPr lang="en" sz="1500" u="sng">
                <a:solidFill>
                  <a:schemeClr val="hlink"/>
                </a:solidFill>
                <a:latin typeface="Dosis"/>
                <a:ea typeface="Dosis"/>
                <a:cs typeface="Dosis"/>
                <a:sym typeface="Dosis"/>
                <a:hlinkClick r:id="rId4"/>
              </a:rPr>
              <a:t>Hollingsworth</a:t>
            </a:r>
            <a:endParaRPr i="1" sz="1500">
              <a:solidFill>
                <a:schemeClr val="dk1"/>
              </a:solidFill>
              <a:latin typeface="Dosis"/>
              <a:ea typeface="Dosis"/>
              <a:cs typeface="Dosis"/>
              <a:sym typeface="Dosis"/>
            </a:endParaRPr>
          </a:p>
        </p:txBody>
      </p:sp>
      <p:sp>
        <p:nvSpPr>
          <p:cNvPr id="262" name="Google Shape;262;p47"/>
          <p:cNvSpPr txBox="1"/>
          <p:nvPr/>
        </p:nvSpPr>
        <p:spPr>
          <a:xfrm>
            <a:off x="781302" y="522475"/>
            <a:ext cx="64812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8"/>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sp>
        <p:nvSpPr>
          <p:cNvPr id="268" name="Google Shape;268;p48"/>
          <p:cNvSpPr txBox="1"/>
          <p:nvPr/>
        </p:nvSpPr>
        <p:spPr>
          <a:xfrm>
            <a:off x="2580900" y="4429075"/>
            <a:ext cx="398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t>6</a:t>
            </a:r>
            <a:r>
              <a:rPr b="1" lang="en"/>
              <a:t> out of 10</a:t>
            </a:r>
            <a:r>
              <a:rPr lang="en"/>
              <a:t> deliveries are likely to be late. </a:t>
            </a:r>
            <a:endParaRPr/>
          </a:p>
        </p:txBody>
      </p:sp>
      <p:pic>
        <p:nvPicPr>
          <p:cNvPr id="269" name="Google Shape;269;p48"/>
          <p:cNvPicPr preferRelativeResize="0"/>
          <p:nvPr/>
        </p:nvPicPr>
        <p:blipFill>
          <a:blip r:embed="rId3">
            <a:alphaModFix/>
          </a:blip>
          <a:stretch>
            <a:fillRect/>
          </a:stretch>
        </p:blipFill>
        <p:spPr>
          <a:xfrm>
            <a:off x="1852613" y="1279982"/>
            <a:ext cx="5438775" cy="30575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9"/>
          <p:cNvSpPr txBox="1"/>
          <p:nvPr/>
        </p:nvSpPr>
        <p:spPr>
          <a:xfrm>
            <a:off x="781300" y="1415775"/>
            <a:ext cx="7899900" cy="2205000"/>
          </a:xfrm>
          <a:prstGeom prst="rect">
            <a:avLst/>
          </a:prstGeom>
          <a:noFill/>
          <a:ln>
            <a:noFill/>
          </a:ln>
        </p:spPr>
        <p:txBody>
          <a:bodyPr anchorCtr="0" anchor="t" bIns="34275" lIns="68575" spcFirstLastPara="1" rIns="68575" wrap="square" tIns="34275">
            <a:spAutoFit/>
          </a:bodyPr>
          <a:lstStyle/>
          <a:p>
            <a:pPr indent="-323850" lvl="0" marL="457200" marR="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17% of respondents will stop shopping </a:t>
            </a:r>
            <a:r>
              <a:rPr lang="en" sz="1500">
                <a:solidFill>
                  <a:schemeClr val="dk1"/>
                </a:solidFill>
                <a:latin typeface="Dosis"/>
                <a:ea typeface="Dosis"/>
                <a:cs typeface="Dosis"/>
                <a:sym typeface="Dosis"/>
              </a:rPr>
              <a:t>with a retailer after receiving a </a:t>
            </a:r>
            <a:r>
              <a:rPr b="1" lang="en" sz="1500">
                <a:solidFill>
                  <a:schemeClr val="dk1"/>
                </a:solidFill>
                <a:latin typeface="Dosis"/>
                <a:ea typeface="Dosis"/>
                <a:cs typeface="Dosis"/>
                <a:sym typeface="Dosis"/>
              </a:rPr>
              <a:t>late delivery once</a:t>
            </a:r>
            <a:endParaRPr sz="1500">
              <a:solidFill>
                <a:schemeClr val="dk1"/>
              </a:solidFill>
              <a:latin typeface="Dosis"/>
              <a:ea typeface="Dosis"/>
              <a:cs typeface="Dosis"/>
              <a:sym typeface="Dosis"/>
            </a:endParaRPr>
          </a:p>
          <a:p>
            <a:pPr indent="-323850" lvl="0" marL="457200" marR="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55% of respondents will stop shopping</a:t>
            </a:r>
            <a:r>
              <a:rPr lang="en" sz="1500">
                <a:solidFill>
                  <a:schemeClr val="dk1"/>
                </a:solidFill>
                <a:latin typeface="Dosis"/>
                <a:ea typeface="Dosis"/>
                <a:cs typeface="Dosis"/>
                <a:sym typeface="Dosis"/>
              </a:rPr>
              <a:t> with a retailer after receiving a </a:t>
            </a:r>
            <a:r>
              <a:rPr b="1" lang="en" sz="1500">
                <a:solidFill>
                  <a:schemeClr val="dk1"/>
                </a:solidFill>
                <a:latin typeface="Dosis"/>
                <a:ea typeface="Dosis"/>
                <a:cs typeface="Dosis"/>
                <a:sym typeface="Dosis"/>
              </a:rPr>
              <a:t>late delivery two to three times.</a:t>
            </a:r>
            <a:endParaRPr b="1" sz="1500">
              <a:solidFill>
                <a:schemeClr val="dk1"/>
              </a:solidFill>
              <a:latin typeface="Dosis"/>
              <a:ea typeface="Dosis"/>
              <a:cs typeface="Dosis"/>
              <a:sym typeface="Dosis"/>
            </a:endParaRPr>
          </a:p>
          <a:p>
            <a:pPr indent="-323850" lvl="1" marL="91440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6563 </a:t>
            </a:r>
            <a:r>
              <a:rPr lang="en" sz="1500">
                <a:solidFill>
                  <a:schemeClr val="dk1"/>
                </a:solidFill>
                <a:latin typeface="Dosis"/>
                <a:ea typeface="Dosis"/>
                <a:cs typeface="Dosis"/>
                <a:sym typeface="Dosis"/>
              </a:rPr>
              <a:t>late deliveries * ((1-</a:t>
            </a:r>
            <a:r>
              <a:rPr b="1" lang="en" sz="1500">
                <a:solidFill>
                  <a:schemeClr val="dk1"/>
                </a:solidFill>
                <a:latin typeface="Dosis"/>
                <a:ea typeface="Dosis"/>
                <a:cs typeface="Dosis"/>
                <a:sym typeface="Dosis"/>
              </a:rPr>
              <a:t>17%</a:t>
            </a:r>
            <a:r>
              <a:rPr lang="en" sz="1500">
                <a:solidFill>
                  <a:schemeClr val="dk1"/>
                </a:solidFill>
                <a:latin typeface="Dosis"/>
                <a:ea typeface="Dosis"/>
                <a:cs typeface="Dosis"/>
                <a:sym typeface="Dosis"/>
              </a:rPr>
              <a:t>)*</a:t>
            </a:r>
            <a:r>
              <a:rPr b="1" lang="en" sz="1500">
                <a:solidFill>
                  <a:schemeClr val="dk1"/>
                </a:solidFill>
                <a:latin typeface="Dosis"/>
                <a:ea typeface="Dosis"/>
                <a:cs typeface="Dosis"/>
                <a:sym typeface="Dosis"/>
              </a:rPr>
              <a:t>55%</a:t>
            </a:r>
            <a:r>
              <a:rPr lang="en" sz="1500">
                <a:solidFill>
                  <a:schemeClr val="dk1"/>
                </a:solidFill>
                <a:latin typeface="Dosis"/>
                <a:ea typeface="Dosis"/>
                <a:cs typeface="Dosis"/>
                <a:sym typeface="Dosis"/>
              </a:rPr>
              <a:t>))</a:t>
            </a:r>
            <a:endParaRPr b="1" sz="1500">
              <a:solidFill>
                <a:schemeClr val="dk1"/>
              </a:solidFill>
              <a:latin typeface="Dosis"/>
              <a:ea typeface="Dosis"/>
              <a:cs typeface="Dosis"/>
              <a:sym typeface="Dosis"/>
            </a:endParaRPr>
          </a:p>
          <a:p>
            <a:pPr indent="-323850" lvl="1" marL="914400" rtl="0" algn="l">
              <a:lnSpc>
                <a:spcPct val="165000"/>
              </a:lnSpc>
              <a:spcBef>
                <a:spcPts val="0"/>
              </a:spcBef>
              <a:spcAft>
                <a:spcPts val="0"/>
              </a:spcAft>
              <a:buClr>
                <a:schemeClr val="dk1"/>
              </a:buClr>
              <a:buSzPts val="1500"/>
              <a:buFont typeface="Dosis"/>
              <a:buChar char="○"/>
            </a:pPr>
            <a:r>
              <a:rPr b="1" lang="en" sz="1500">
                <a:solidFill>
                  <a:schemeClr val="dk1"/>
                </a:solidFill>
                <a:latin typeface="Dosis"/>
                <a:ea typeface="Dosis"/>
                <a:cs typeface="Dosis"/>
                <a:sym typeface="Dosis"/>
              </a:rPr>
              <a:t>~27%</a:t>
            </a:r>
            <a:r>
              <a:rPr lang="en" sz="1500">
                <a:solidFill>
                  <a:schemeClr val="dk1"/>
                </a:solidFill>
                <a:latin typeface="Dosis"/>
                <a:ea typeface="Dosis"/>
                <a:cs typeface="Dosis"/>
                <a:sym typeface="Dosis"/>
              </a:rPr>
              <a:t> dari total customers akan churn</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rPr lang="en" sz="1500">
                <a:solidFill>
                  <a:schemeClr val="dk1"/>
                </a:solidFill>
                <a:latin typeface="Dosis"/>
                <a:ea typeface="Dosis"/>
                <a:cs typeface="Dosis"/>
                <a:sym typeface="Dosis"/>
              </a:rPr>
              <a:t>Source: </a:t>
            </a:r>
            <a:r>
              <a:rPr lang="en" sz="1500" u="sng">
                <a:solidFill>
                  <a:schemeClr val="hlink"/>
                </a:solidFill>
                <a:latin typeface="Dosis"/>
                <a:ea typeface="Dosis"/>
                <a:cs typeface="Dosis"/>
                <a:sym typeface="Dosis"/>
                <a:hlinkClick r:id="rId3"/>
              </a:rPr>
              <a:t>Hollingsworth</a:t>
            </a:r>
            <a:endParaRPr i="1" sz="1500">
              <a:solidFill>
                <a:schemeClr val="dk1"/>
              </a:solidFill>
              <a:latin typeface="Dosis"/>
              <a:ea typeface="Dosis"/>
              <a:cs typeface="Dosis"/>
              <a:sym typeface="Dosis"/>
            </a:endParaRPr>
          </a:p>
        </p:txBody>
      </p:sp>
      <p:sp>
        <p:nvSpPr>
          <p:cNvPr id="275" name="Google Shape;275;p49"/>
          <p:cNvSpPr txBox="1"/>
          <p:nvPr/>
        </p:nvSpPr>
        <p:spPr>
          <a:xfrm>
            <a:off x="781302" y="522475"/>
            <a:ext cx="64812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pic>
        <p:nvPicPr>
          <p:cNvPr id="276" name="Google Shape;276;p49"/>
          <p:cNvPicPr preferRelativeResize="0"/>
          <p:nvPr/>
        </p:nvPicPr>
        <p:blipFill>
          <a:blip r:embed="rId4">
            <a:alphaModFix/>
          </a:blip>
          <a:stretch>
            <a:fillRect/>
          </a:stretch>
        </p:blipFill>
        <p:spPr>
          <a:xfrm>
            <a:off x="3358000" y="3366350"/>
            <a:ext cx="4876925" cy="14701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pic>
        <p:nvPicPr>
          <p:cNvPr id="282" name="Google Shape;282;p50"/>
          <p:cNvPicPr preferRelativeResize="0"/>
          <p:nvPr/>
        </p:nvPicPr>
        <p:blipFill>
          <a:blip r:embed="rId3">
            <a:alphaModFix/>
          </a:blip>
          <a:stretch>
            <a:fillRect/>
          </a:stretch>
        </p:blipFill>
        <p:spPr>
          <a:xfrm>
            <a:off x="1876425" y="961082"/>
            <a:ext cx="5391150" cy="3000375"/>
          </a:xfrm>
          <a:prstGeom prst="rect">
            <a:avLst/>
          </a:prstGeom>
          <a:noFill/>
          <a:ln>
            <a:noFill/>
          </a:ln>
        </p:spPr>
      </p:pic>
      <p:sp>
        <p:nvSpPr>
          <p:cNvPr id="283" name="Google Shape;283;p50"/>
          <p:cNvSpPr txBox="1"/>
          <p:nvPr/>
        </p:nvSpPr>
        <p:spPr>
          <a:xfrm>
            <a:off x="1519050" y="4288725"/>
            <a:ext cx="61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Dengan program ini, total customer churn turun dari </a:t>
            </a:r>
            <a:r>
              <a:rPr b="1" lang="en"/>
              <a:t>33%</a:t>
            </a:r>
            <a:r>
              <a:rPr lang="en"/>
              <a:t> menjadi </a:t>
            </a:r>
            <a:r>
              <a:rPr b="1" lang="en"/>
              <a:t>22</a:t>
            </a:r>
            <a:r>
              <a:rPr b="1" lang="en"/>
              <a:t>%</a:t>
            </a:r>
            <a:endParaRPr b="1"/>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pic>
        <p:nvPicPr>
          <p:cNvPr id="289" name="Google Shape;289;p51"/>
          <p:cNvPicPr preferRelativeResize="0"/>
          <p:nvPr/>
        </p:nvPicPr>
        <p:blipFill>
          <a:blip r:embed="rId3">
            <a:alphaModFix/>
          </a:blip>
          <a:stretch>
            <a:fillRect/>
          </a:stretch>
        </p:blipFill>
        <p:spPr>
          <a:xfrm>
            <a:off x="1876425" y="1057282"/>
            <a:ext cx="5391150" cy="3028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2"/>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pic>
        <p:nvPicPr>
          <p:cNvPr id="295" name="Google Shape;295;p52"/>
          <p:cNvPicPr preferRelativeResize="0"/>
          <p:nvPr/>
        </p:nvPicPr>
        <p:blipFill>
          <a:blip r:embed="rId3">
            <a:alphaModFix/>
          </a:blip>
          <a:stretch>
            <a:fillRect/>
          </a:stretch>
        </p:blipFill>
        <p:spPr>
          <a:xfrm>
            <a:off x="1862138" y="1062044"/>
            <a:ext cx="5419725" cy="30194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3"/>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Insights</a:t>
            </a:r>
            <a:endParaRPr b="1" i="0" sz="2400" u="none" cap="none" strike="noStrike">
              <a:solidFill>
                <a:srgbClr val="0198A3"/>
              </a:solidFill>
              <a:latin typeface="Montserrat"/>
              <a:ea typeface="Montserrat"/>
              <a:cs typeface="Montserrat"/>
              <a:sym typeface="Montserrat"/>
            </a:endParaRPr>
          </a:p>
        </p:txBody>
      </p:sp>
      <p:pic>
        <p:nvPicPr>
          <p:cNvPr id="301" name="Google Shape;301;p53"/>
          <p:cNvPicPr preferRelativeResize="0"/>
          <p:nvPr/>
        </p:nvPicPr>
        <p:blipFill>
          <a:blip r:embed="rId3">
            <a:alphaModFix/>
          </a:blip>
          <a:stretch>
            <a:fillRect/>
          </a:stretch>
        </p:blipFill>
        <p:spPr>
          <a:xfrm>
            <a:off x="1838325" y="1113482"/>
            <a:ext cx="5467350" cy="3028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4"/>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Data Preprocessing</a:t>
            </a:r>
            <a:endParaRPr b="1" i="0" sz="2400" u="none" cap="none" strike="noStrike">
              <a:solidFill>
                <a:srgbClr val="0198A3"/>
              </a:solidFill>
              <a:latin typeface="Montserrat"/>
              <a:ea typeface="Montserrat"/>
              <a:cs typeface="Montserrat"/>
              <a:sym typeface="Montserrat"/>
            </a:endParaRPr>
          </a:p>
        </p:txBody>
      </p:sp>
      <p:sp>
        <p:nvSpPr>
          <p:cNvPr id="307" name="Google Shape;307;p54"/>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Tidak ada missing, duplicate, redundant, ataupun invalid data</a:t>
            </a:r>
            <a:endParaRPr/>
          </a:p>
          <a:p>
            <a:pPr indent="-317500" lvl="0" marL="457200" rtl="0" algn="l">
              <a:spcBef>
                <a:spcPts val="0"/>
              </a:spcBef>
              <a:spcAft>
                <a:spcPts val="0"/>
              </a:spcAft>
              <a:buSzPts val="1400"/>
              <a:buChar char="●"/>
            </a:pPr>
            <a:r>
              <a:rPr lang="en"/>
              <a:t>Pengecekan outlier menggunakan Z-score dan membuang Z-score yang lebih dari 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Class imbalance:</a:t>
            </a:r>
            <a:endParaRPr/>
          </a:p>
          <a:p>
            <a:pPr indent="0" lvl="0" marL="457200" rtl="0" algn="l">
              <a:spcBef>
                <a:spcPts val="0"/>
              </a:spcBef>
              <a:spcAft>
                <a:spcPts val="0"/>
              </a:spcAft>
              <a:buNone/>
            </a:pPr>
            <a:r>
              <a:rPr lang="en"/>
              <a:t>40 on-time : 60 late delivery → oversampling SMOTE (frac=0.75)</a:t>
            </a:r>
            <a:endParaRPr/>
          </a:p>
          <a:p>
            <a:pPr indent="0" lvl="0" marL="0" rtl="0" algn="l">
              <a:spcBef>
                <a:spcPts val="0"/>
              </a:spcBef>
              <a:spcAft>
                <a:spcPts val="0"/>
              </a:spcAft>
              <a:buNone/>
            </a:pPr>
            <a:r>
              <a:t/>
            </a:r>
            <a:endParaRPr/>
          </a:p>
        </p:txBody>
      </p:sp>
      <p:pic>
        <p:nvPicPr>
          <p:cNvPr id="308" name="Google Shape;308;p54"/>
          <p:cNvPicPr preferRelativeResize="0"/>
          <p:nvPr/>
        </p:nvPicPr>
        <p:blipFill>
          <a:blip r:embed="rId3">
            <a:alphaModFix/>
          </a:blip>
          <a:stretch>
            <a:fillRect/>
          </a:stretch>
        </p:blipFill>
        <p:spPr>
          <a:xfrm>
            <a:off x="1386300" y="2044600"/>
            <a:ext cx="2973856" cy="438600"/>
          </a:xfrm>
          <a:prstGeom prst="rect">
            <a:avLst/>
          </a:prstGeom>
          <a:noFill/>
          <a:ln>
            <a:noFill/>
          </a:ln>
        </p:spPr>
      </p:pic>
      <p:pic>
        <p:nvPicPr>
          <p:cNvPr id="309" name="Google Shape;309;p54"/>
          <p:cNvPicPr preferRelativeResize="0"/>
          <p:nvPr/>
        </p:nvPicPr>
        <p:blipFill>
          <a:blip r:embed="rId4">
            <a:alphaModFix/>
          </a:blip>
          <a:stretch>
            <a:fillRect/>
          </a:stretch>
        </p:blipFill>
        <p:spPr>
          <a:xfrm>
            <a:off x="1386300" y="3372625"/>
            <a:ext cx="1220372" cy="536950"/>
          </a:xfrm>
          <a:prstGeom prst="rect">
            <a:avLst/>
          </a:prstGeom>
          <a:noFill/>
          <a:ln>
            <a:noFill/>
          </a:ln>
        </p:spPr>
      </p:pic>
      <p:pic>
        <p:nvPicPr>
          <p:cNvPr id="310" name="Google Shape;310;p54"/>
          <p:cNvPicPr preferRelativeResize="0"/>
          <p:nvPr/>
        </p:nvPicPr>
        <p:blipFill>
          <a:blip r:embed="rId5">
            <a:alphaModFix/>
          </a:blip>
          <a:stretch>
            <a:fillRect/>
          </a:stretch>
        </p:blipFill>
        <p:spPr>
          <a:xfrm>
            <a:off x="3891525" y="3372625"/>
            <a:ext cx="1175200" cy="536949"/>
          </a:xfrm>
          <a:prstGeom prst="rect">
            <a:avLst/>
          </a:prstGeom>
          <a:noFill/>
          <a:ln>
            <a:noFill/>
          </a:ln>
        </p:spPr>
      </p:pic>
      <p:cxnSp>
        <p:nvCxnSpPr>
          <p:cNvPr id="311" name="Google Shape;311;p54"/>
          <p:cNvCxnSpPr/>
          <p:nvPr/>
        </p:nvCxnSpPr>
        <p:spPr>
          <a:xfrm>
            <a:off x="2749450" y="3641100"/>
            <a:ext cx="9993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5"/>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Data Preprocessing</a:t>
            </a:r>
            <a:endParaRPr b="1" i="0" sz="2400" u="none" cap="none" strike="noStrike">
              <a:solidFill>
                <a:srgbClr val="0198A3"/>
              </a:solidFill>
              <a:latin typeface="Montserrat"/>
              <a:ea typeface="Montserrat"/>
              <a:cs typeface="Montserrat"/>
              <a:sym typeface="Montserrat"/>
            </a:endParaRPr>
          </a:p>
        </p:txBody>
      </p:sp>
      <p:sp>
        <p:nvSpPr>
          <p:cNvPr id="317" name="Google Shape;317;p55"/>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Splitting data menjadi train set dan test set (80:20)</a:t>
            </a:r>
            <a:endParaRPr/>
          </a:p>
          <a:p>
            <a:pPr indent="-317500" lvl="0" marL="457200" rtl="0" algn="l">
              <a:spcBef>
                <a:spcPts val="0"/>
              </a:spcBef>
              <a:spcAft>
                <a:spcPts val="0"/>
              </a:spcAft>
              <a:buSzPts val="1400"/>
              <a:buChar char="●"/>
            </a:pPr>
            <a:r>
              <a:rPr lang="en"/>
              <a:t>Transformasi distribusi (np.sqrt untuk weight in gms, prior purchases, discount offered, dan cost of the product)</a:t>
            </a:r>
            <a:endParaRPr/>
          </a:p>
          <a:p>
            <a:pPr indent="-317500" lvl="0" marL="457200" rtl="0" algn="l">
              <a:spcBef>
                <a:spcPts val="0"/>
              </a:spcBef>
              <a:spcAft>
                <a:spcPts val="0"/>
              </a:spcAft>
              <a:buSzPts val="1400"/>
              <a:buChar char="●"/>
            </a:pPr>
            <a:r>
              <a:rPr lang="en"/>
              <a:t>Feature scaling (MinMaxScaler)</a:t>
            </a:r>
            <a:endParaRPr/>
          </a:p>
          <a:p>
            <a:pPr indent="-317500" lvl="0" marL="457200" rtl="0" algn="l">
              <a:spcBef>
                <a:spcPts val="0"/>
              </a:spcBef>
              <a:spcAft>
                <a:spcPts val="0"/>
              </a:spcAft>
              <a:buSzPts val="1400"/>
              <a:buChar char="●"/>
            </a:pPr>
            <a:r>
              <a:rPr lang="en"/>
              <a:t>Label encoding untuk gender (M = 1 &amp; F = 0)</a:t>
            </a:r>
            <a:endParaRPr/>
          </a:p>
          <a:p>
            <a:pPr indent="-317500" lvl="0" marL="457200" rtl="0" algn="l">
              <a:spcBef>
                <a:spcPts val="0"/>
              </a:spcBef>
              <a:spcAft>
                <a:spcPts val="0"/>
              </a:spcAft>
              <a:buSzPts val="1400"/>
              <a:buChar char="●"/>
            </a:pPr>
            <a:r>
              <a:rPr lang="en"/>
              <a:t>OneHotEncoding untuk warehouse_block, mode_of_shipment, product_importance</a:t>
            </a:r>
            <a:endParaRPr/>
          </a:p>
          <a:p>
            <a:pPr indent="-317500" lvl="0" marL="457200" rtl="0" algn="l">
              <a:spcBef>
                <a:spcPts val="0"/>
              </a:spcBef>
              <a:spcAft>
                <a:spcPts val="0"/>
              </a:spcAft>
              <a:buSzPts val="1400"/>
              <a:buChar char="●"/>
            </a:pPr>
            <a:r>
              <a:rPr lang="en"/>
              <a:t>Step 5, 6, dan 7 dilakukan kepada test set juga</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6"/>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Feature Selection</a:t>
            </a:r>
            <a:endParaRPr b="1" i="0" sz="2400" u="none" cap="none" strike="noStrike">
              <a:solidFill>
                <a:srgbClr val="0198A3"/>
              </a:solidFill>
              <a:latin typeface="Montserrat"/>
              <a:ea typeface="Montserrat"/>
              <a:cs typeface="Montserrat"/>
              <a:sym typeface="Montserrat"/>
            </a:endParaRPr>
          </a:p>
        </p:txBody>
      </p:sp>
      <p:sp>
        <p:nvSpPr>
          <p:cNvPr id="323" name="Google Shape;323;p56"/>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1. </a:t>
            </a:r>
            <a:r>
              <a:rPr b="1" lang="en"/>
              <a:t>Chi Squared test</a:t>
            </a:r>
            <a:r>
              <a:rPr lang="en"/>
              <a:t>: melihat </a:t>
            </a:r>
            <a:r>
              <a:rPr lang="en"/>
              <a:t>predictive power</a:t>
            </a:r>
            <a:r>
              <a:rPr lang="en"/>
              <a:t> dari categorical features. Ternyata hanya </a:t>
            </a:r>
            <a:r>
              <a:rPr b="1" lang="en"/>
              <a:t>product_importance_high</a:t>
            </a:r>
            <a:r>
              <a:rPr lang="en"/>
              <a:t> yang memiliki score tinggi</a:t>
            </a:r>
            <a:endParaRPr/>
          </a:p>
          <a:p>
            <a:pPr indent="0" lvl="0" marL="0" rtl="0" algn="l">
              <a:spcBef>
                <a:spcPts val="0"/>
              </a:spcBef>
              <a:spcAft>
                <a:spcPts val="0"/>
              </a:spcAft>
              <a:buNone/>
            </a:pPr>
            <a:r>
              <a:t/>
            </a:r>
            <a:endParaRPr/>
          </a:p>
        </p:txBody>
      </p:sp>
      <p:pic>
        <p:nvPicPr>
          <p:cNvPr id="324" name="Google Shape;324;p56"/>
          <p:cNvPicPr preferRelativeResize="0"/>
          <p:nvPr/>
        </p:nvPicPr>
        <p:blipFill>
          <a:blip r:embed="rId3">
            <a:alphaModFix/>
          </a:blip>
          <a:stretch>
            <a:fillRect/>
          </a:stretch>
        </p:blipFill>
        <p:spPr>
          <a:xfrm>
            <a:off x="2829845" y="1958120"/>
            <a:ext cx="3484300" cy="21269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30"/>
          <p:cNvSpPr txBox="1"/>
          <p:nvPr/>
        </p:nvSpPr>
        <p:spPr>
          <a:xfrm>
            <a:off x="781294" y="1415775"/>
            <a:ext cx="7899900" cy="2586000"/>
          </a:xfrm>
          <a:prstGeom prst="rect">
            <a:avLst/>
          </a:prstGeom>
          <a:noFill/>
          <a:ln>
            <a:noFill/>
          </a:ln>
        </p:spPr>
        <p:txBody>
          <a:bodyPr anchorCtr="0" anchor="t" bIns="34275" lIns="68575" spcFirstLastPara="1" rIns="68575" wrap="square" tIns="34275">
            <a:spAutoFit/>
          </a:bodyPr>
          <a:lstStyle/>
          <a:p>
            <a:pPr indent="-260350" lvl="0" marL="34290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(Goals) Meningkatkan </a:t>
            </a:r>
            <a:r>
              <a:rPr i="1" lang="en" sz="1500">
                <a:solidFill>
                  <a:schemeClr val="dk1"/>
                </a:solidFill>
                <a:latin typeface="Dosis"/>
                <a:ea typeface="Dosis"/>
                <a:cs typeface="Dosis"/>
                <a:sym typeface="Dosis"/>
              </a:rPr>
              <a:t>customer retention rate</a:t>
            </a:r>
            <a:endParaRPr i="1" sz="1500">
              <a:solidFill>
                <a:schemeClr val="dk1"/>
              </a:solidFill>
              <a:latin typeface="Dosis"/>
              <a:ea typeface="Dosis"/>
              <a:cs typeface="Dosis"/>
              <a:sym typeface="Dosis"/>
            </a:endParaRPr>
          </a:p>
          <a:p>
            <a:pPr indent="-260350" lvl="0" marL="34290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(Objectives) </a:t>
            </a:r>
            <a:endParaRPr sz="1500">
              <a:solidFill>
                <a:schemeClr val="dk1"/>
              </a:solidFill>
              <a:latin typeface="Dosis"/>
              <a:ea typeface="Dosis"/>
              <a:cs typeface="Dosis"/>
              <a:sym typeface="Dosis"/>
            </a:endParaRPr>
          </a:p>
          <a:p>
            <a:pPr indent="-260350" lvl="1" marL="68580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Membuat model machine learning yang bertujuan untuk memprediksi </a:t>
            </a:r>
            <a:r>
              <a:rPr i="1" lang="en" sz="1500">
                <a:solidFill>
                  <a:schemeClr val="dk1"/>
                </a:solidFill>
                <a:latin typeface="Dosis"/>
                <a:ea typeface="Dosis"/>
                <a:cs typeface="Dosis"/>
                <a:sym typeface="Dosis"/>
              </a:rPr>
              <a:t>late delivery</a:t>
            </a:r>
            <a:endParaRPr i="1" sz="1500">
              <a:solidFill>
                <a:schemeClr val="dk1"/>
              </a:solidFill>
              <a:latin typeface="Dosis"/>
              <a:ea typeface="Dosis"/>
              <a:cs typeface="Dosis"/>
              <a:sym typeface="Dosis"/>
            </a:endParaRPr>
          </a:p>
          <a:p>
            <a:pPr indent="-260350" lvl="1" marL="68580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Menggali data untuk mengetahui penyebab </a:t>
            </a:r>
            <a:r>
              <a:rPr i="1" lang="en" sz="1500">
                <a:solidFill>
                  <a:schemeClr val="dk1"/>
                </a:solidFill>
                <a:latin typeface="Dosis"/>
                <a:ea typeface="Dosis"/>
                <a:cs typeface="Dosis"/>
                <a:sym typeface="Dosis"/>
              </a:rPr>
              <a:t>late delivery</a:t>
            </a:r>
            <a:endParaRPr sz="1500">
              <a:solidFill>
                <a:schemeClr val="dk1"/>
              </a:solidFill>
              <a:latin typeface="Dosis"/>
              <a:ea typeface="Dosis"/>
              <a:cs typeface="Dosis"/>
              <a:sym typeface="Dosis"/>
            </a:endParaRPr>
          </a:p>
          <a:p>
            <a:pPr indent="-260350" lvl="1" marL="68580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Memberikan treatment yang tepat kepada customer yang shipmentnya diprediksi sebagai </a:t>
            </a:r>
            <a:r>
              <a:rPr i="1" lang="en" sz="1500">
                <a:solidFill>
                  <a:schemeClr val="dk1"/>
                </a:solidFill>
                <a:latin typeface="Dosis"/>
                <a:ea typeface="Dosis"/>
                <a:cs typeface="Dosis"/>
                <a:sym typeface="Dosis"/>
              </a:rPr>
              <a:t>late delivery</a:t>
            </a:r>
            <a:r>
              <a:rPr lang="en" sz="1500">
                <a:solidFill>
                  <a:schemeClr val="dk1"/>
                </a:solidFill>
                <a:latin typeface="Dosis"/>
                <a:ea typeface="Dosis"/>
                <a:cs typeface="Dosis"/>
                <a:sym typeface="Dosis"/>
              </a:rPr>
              <a:t> untuk me-retain customer (sebagai bagian dari risk control dalam risk management)</a:t>
            </a:r>
            <a:endParaRPr sz="1500">
              <a:solidFill>
                <a:schemeClr val="dk1"/>
              </a:solidFill>
              <a:latin typeface="Dosis"/>
              <a:ea typeface="Dosis"/>
              <a:cs typeface="Dosis"/>
              <a:sym typeface="Dosis"/>
            </a:endParaRPr>
          </a:p>
          <a:p>
            <a:pPr indent="-260350" lvl="0" marL="3429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(Business Metrics) </a:t>
            </a:r>
            <a:r>
              <a:rPr i="1" lang="en" sz="1500">
                <a:solidFill>
                  <a:schemeClr val="dk1"/>
                </a:solidFill>
                <a:latin typeface="Dosis"/>
                <a:ea typeface="Dosis"/>
                <a:cs typeface="Dosis"/>
                <a:sym typeface="Dosis"/>
              </a:rPr>
              <a:t>Customer retention rate</a:t>
            </a:r>
            <a:endParaRPr i="1" sz="1500">
              <a:solidFill>
                <a:schemeClr val="dk1"/>
              </a:solidFill>
              <a:latin typeface="Dosis"/>
              <a:ea typeface="Dosis"/>
              <a:cs typeface="Dosis"/>
              <a:sym typeface="Dosis"/>
            </a:endParaRPr>
          </a:p>
        </p:txBody>
      </p:sp>
      <p:sp>
        <p:nvSpPr>
          <p:cNvPr id="124" name="Google Shape;124;p30"/>
          <p:cNvSpPr txBox="1"/>
          <p:nvPr/>
        </p:nvSpPr>
        <p:spPr>
          <a:xfrm>
            <a:off x="781302" y="522475"/>
            <a:ext cx="6501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i="0" lang="en" sz="2400" u="none" cap="none" strike="noStrike">
                <a:solidFill>
                  <a:srgbClr val="0198A3"/>
                </a:solidFill>
                <a:latin typeface="Montserrat"/>
                <a:ea typeface="Montserrat"/>
                <a:cs typeface="Montserrat"/>
                <a:sym typeface="Montserrat"/>
              </a:rPr>
              <a:t>Latar Belakang Masalah</a:t>
            </a:r>
            <a:endParaRPr b="1" i="0" sz="2400" u="none" cap="none" strike="noStrike">
              <a:solidFill>
                <a:srgbClr val="0198A3"/>
              </a:solidFill>
              <a:latin typeface="Montserrat"/>
              <a:ea typeface="Montserrat"/>
              <a:cs typeface="Montserrat"/>
              <a:sym typeface="Montserra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7"/>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Feature Selection</a:t>
            </a:r>
            <a:endParaRPr b="1" i="0" sz="2400" u="none" cap="none" strike="noStrike">
              <a:solidFill>
                <a:srgbClr val="0198A3"/>
              </a:solidFill>
              <a:latin typeface="Montserrat"/>
              <a:ea typeface="Montserrat"/>
              <a:cs typeface="Montserrat"/>
              <a:sym typeface="Montserrat"/>
            </a:endParaRPr>
          </a:p>
        </p:txBody>
      </p:sp>
      <p:sp>
        <p:nvSpPr>
          <p:cNvPr id="330" name="Google Shape;330;p57"/>
          <p:cNvSpPr txBox="1"/>
          <p:nvPr>
            <p:ph idx="1" type="body"/>
          </p:nvPr>
        </p:nvSpPr>
        <p:spPr>
          <a:xfrm>
            <a:off x="823650" y="1147850"/>
            <a:ext cx="3910800" cy="120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a:t>
            </a:r>
            <a:r>
              <a:rPr b="1" lang="en"/>
              <a:t>Feature importances</a:t>
            </a:r>
            <a:r>
              <a:rPr lang="en"/>
              <a:t> menggunakan</a:t>
            </a:r>
            <a:endParaRPr/>
          </a:p>
          <a:p>
            <a:pPr indent="0" lvl="0" marL="0" rtl="0" algn="l">
              <a:spcBef>
                <a:spcPts val="0"/>
              </a:spcBef>
              <a:spcAft>
                <a:spcPts val="0"/>
              </a:spcAft>
              <a:buNone/>
            </a:pPr>
            <a:r>
              <a:rPr i="1" lang="en"/>
              <a:t>RandomForestClassifier</a:t>
            </a:r>
            <a:r>
              <a:rPr lang="en"/>
              <a:t>: </a:t>
            </a:r>
            <a:endParaRPr/>
          </a:p>
          <a:p>
            <a:pPr indent="0" lvl="0" marL="0" rtl="0" algn="l">
              <a:spcBef>
                <a:spcPts val="0"/>
              </a:spcBef>
              <a:spcAft>
                <a:spcPts val="0"/>
              </a:spcAft>
              <a:buNone/>
            </a:pPr>
            <a:r>
              <a:t/>
            </a:r>
            <a:endParaRPr/>
          </a:p>
        </p:txBody>
      </p:sp>
      <p:pic>
        <p:nvPicPr>
          <p:cNvPr id="331" name="Google Shape;331;p57"/>
          <p:cNvPicPr preferRelativeResize="0"/>
          <p:nvPr/>
        </p:nvPicPr>
        <p:blipFill>
          <a:blip r:embed="rId3">
            <a:alphaModFix/>
          </a:blip>
          <a:stretch>
            <a:fillRect/>
          </a:stretch>
        </p:blipFill>
        <p:spPr>
          <a:xfrm>
            <a:off x="5191200" y="592844"/>
            <a:ext cx="2830400" cy="1811250"/>
          </a:xfrm>
          <a:prstGeom prst="rect">
            <a:avLst/>
          </a:prstGeom>
          <a:noFill/>
          <a:ln>
            <a:noFill/>
          </a:ln>
        </p:spPr>
      </p:pic>
      <p:sp>
        <p:nvSpPr>
          <p:cNvPr id="332" name="Google Shape;332;p57"/>
          <p:cNvSpPr txBox="1"/>
          <p:nvPr>
            <p:ph idx="1" type="body"/>
          </p:nvPr>
        </p:nvSpPr>
        <p:spPr>
          <a:xfrm>
            <a:off x="823650" y="3157800"/>
            <a:ext cx="3910800" cy="120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3</a:t>
            </a:r>
            <a:r>
              <a:rPr lang="en"/>
              <a:t>. </a:t>
            </a:r>
            <a:r>
              <a:rPr b="1" lang="en"/>
              <a:t>Feature Rankings</a:t>
            </a:r>
            <a:r>
              <a:rPr lang="en"/>
              <a:t> menggunakan</a:t>
            </a:r>
            <a:endParaRPr/>
          </a:p>
          <a:p>
            <a:pPr indent="0" lvl="0" marL="0" rtl="0" algn="l">
              <a:spcBef>
                <a:spcPts val="0"/>
              </a:spcBef>
              <a:spcAft>
                <a:spcPts val="0"/>
              </a:spcAft>
              <a:buNone/>
            </a:pPr>
            <a:r>
              <a:rPr i="1" lang="en"/>
              <a:t>Boruta</a:t>
            </a:r>
            <a:r>
              <a:rPr lang="en"/>
              <a:t> dari hasil feature importances </a:t>
            </a:r>
            <a:r>
              <a:rPr i="1" lang="en"/>
              <a:t>RandomForestClassifier</a:t>
            </a:r>
            <a:r>
              <a:rPr lang="en"/>
              <a:t>, dan diambil fitur ranking 1 dan 2 saja</a:t>
            </a:r>
            <a:r>
              <a:rPr lang="en"/>
              <a:t> </a:t>
            </a:r>
            <a:endParaRPr/>
          </a:p>
          <a:p>
            <a:pPr indent="0" lvl="0" marL="0" rtl="0" algn="l">
              <a:spcBef>
                <a:spcPts val="0"/>
              </a:spcBef>
              <a:spcAft>
                <a:spcPts val="0"/>
              </a:spcAft>
              <a:buNone/>
            </a:pPr>
            <a:r>
              <a:t/>
            </a:r>
            <a:endParaRPr/>
          </a:p>
        </p:txBody>
      </p:sp>
      <p:pic>
        <p:nvPicPr>
          <p:cNvPr id="333" name="Google Shape;333;p57"/>
          <p:cNvPicPr preferRelativeResize="0"/>
          <p:nvPr/>
        </p:nvPicPr>
        <p:blipFill>
          <a:blip r:embed="rId4">
            <a:alphaModFix/>
          </a:blip>
          <a:stretch>
            <a:fillRect/>
          </a:stretch>
        </p:blipFill>
        <p:spPr>
          <a:xfrm>
            <a:off x="5191200" y="3062122"/>
            <a:ext cx="2830401" cy="172742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8"/>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Feature Selection</a:t>
            </a:r>
            <a:endParaRPr b="1" i="0" sz="2400" u="none" cap="none" strike="noStrike">
              <a:solidFill>
                <a:srgbClr val="0198A3"/>
              </a:solidFill>
              <a:latin typeface="Montserrat"/>
              <a:ea typeface="Montserrat"/>
              <a:cs typeface="Montserrat"/>
              <a:sym typeface="Montserrat"/>
            </a:endParaRPr>
          </a:p>
        </p:txBody>
      </p:sp>
      <p:sp>
        <p:nvSpPr>
          <p:cNvPr id="339" name="Google Shape;339;p58"/>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a:t>
            </a:r>
            <a:r>
              <a:rPr lang="en"/>
              <a:t>. </a:t>
            </a:r>
            <a:r>
              <a:rPr b="1" lang="en"/>
              <a:t>Multicollinearity</a:t>
            </a:r>
            <a:r>
              <a:rPr lang="en"/>
              <a:t>: </a:t>
            </a:r>
            <a:r>
              <a:rPr i="1" lang="en"/>
              <a:t>Pearson correlation matrix</a:t>
            </a:r>
            <a:r>
              <a:rPr lang="en"/>
              <a:t> untuk melihat fitur yang redundant, dibuang yang secara feature importance lebih rendah</a:t>
            </a:r>
            <a:endParaRPr/>
          </a:p>
          <a:p>
            <a:pPr indent="0" lvl="0" marL="0" rtl="0" algn="l">
              <a:spcBef>
                <a:spcPts val="0"/>
              </a:spcBef>
              <a:spcAft>
                <a:spcPts val="0"/>
              </a:spcAft>
              <a:buNone/>
            </a:pPr>
            <a:r>
              <a:t/>
            </a:r>
            <a:endParaRPr/>
          </a:p>
        </p:txBody>
      </p:sp>
      <p:pic>
        <p:nvPicPr>
          <p:cNvPr id="340" name="Google Shape;340;p58"/>
          <p:cNvPicPr preferRelativeResize="0"/>
          <p:nvPr/>
        </p:nvPicPr>
        <p:blipFill>
          <a:blip r:embed="rId3">
            <a:alphaModFix/>
          </a:blip>
          <a:stretch>
            <a:fillRect/>
          </a:stretch>
        </p:blipFill>
        <p:spPr>
          <a:xfrm>
            <a:off x="1278125" y="1830725"/>
            <a:ext cx="2794650" cy="2789700"/>
          </a:xfrm>
          <a:prstGeom prst="rect">
            <a:avLst/>
          </a:prstGeom>
          <a:noFill/>
          <a:ln>
            <a:noFill/>
          </a:ln>
        </p:spPr>
      </p:pic>
      <p:pic>
        <p:nvPicPr>
          <p:cNvPr id="341" name="Google Shape;341;p58"/>
          <p:cNvPicPr preferRelativeResize="0"/>
          <p:nvPr/>
        </p:nvPicPr>
        <p:blipFill>
          <a:blip r:embed="rId4">
            <a:alphaModFix/>
          </a:blip>
          <a:stretch>
            <a:fillRect/>
          </a:stretch>
        </p:blipFill>
        <p:spPr>
          <a:xfrm>
            <a:off x="5050400" y="1830719"/>
            <a:ext cx="2830400" cy="18112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9"/>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Feature Selection</a:t>
            </a:r>
            <a:endParaRPr b="1" i="0" sz="2400" u="none" cap="none" strike="noStrike">
              <a:solidFill>
                <a:srgbClr val="0198A3"/>
              </a:solidFill>
              <a:latin typeface="Montserrat"/>
              <a:ea typeface="Montserrat"/>
              <a:cs typeface="Montserrat"/>
              <a:sym typeface="Montserrat"/>
            </a:endParaRPr>
          </a:p>
        </p:txBody>
      </p:sp>
      <p:sp>
        <p:nvSpPr>
          <p:cNvPr id="347" name="Google Shape;347;p59"/>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4. Melalui tahapan-tahapan feature selection, berikut adalah list fitur yang terseleksi untuk digunakan pada machine learning model:</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i="1" lang="en"/>
              <a:t>cost_of_the_product</a:t>
            </a:r>
            <a:endParaRPr i="1"/>
          </a:p>
          <a:p>
            <a:pPr indent="-317500" lvl="0" marL="457200" rtl="0" algn="l">
              <a:spcBef>
                <a:spcPts val="0"/>
              </a:spcBef>
              <a:spcAft>
                <a:spcPts val="0"/>
              </a:spcAft>
              <a:buSzPts val="1400"/>
              <a:buChar char="●"/>
            </a:pPr>
            <a:r>
              <a:rPr i="1" lang="en"/>
              <a:t>discount_offered</a:t>
            </a:r>
            <a:endParaRPr i="1"/>
          </a:p>
          <a:p>
            <a:pPr indent="-317500" lvl="0" marL="457200" rtl="0" algn="l">
              <a:spcBef>
                <a:spcPts val="0"/>
              </a:spcBef>
              <a:spcAft>
                <a:spcPts val="0"/>
              </a:spcAft>
              <a:buSzPts val="1400"/>
              <a:buChar char="●"/>
            </a:pPr>
            <a:r>
              <a:rPr i="1" lang="en"/>
              <a:t>trf_weight_in_gms </a:t>
            </a:r>
            <a:r>
              <a:rPr lang="en"/>
              <a:t>(np.sqrt)</a:t>
            </a:r>
            <a:endParaRPr/>
          </a:p>
          <a:p>
            <a:pPr indent="-317500" lvl="0" marL="457200" rtl="0" algn="l">
              <a:spcBef>
                <a:spcPts val="0"/>
              </a:spcBef>
              <a:spcAft>
                <a:spcPts val="0"/>
              </a:spcAft>
              <a:buSzPts val="1400"/>
              <a:buChar char="●"/>
            </a:pPr>
            <a:r>
              <a:rPr i="1" lang="en"/>
              <a:t>product_importance_high </a:t>
            </a:r>
            <a:r>
              <a:rPr lang="en"/>
              <a:t>(satu-satunya categorical feature yang memiliki chi-squared statistic tinggi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53" name="Google Shape;353;p60"/>
          <p:cNvSpPr txBox="1"/>
          <p:nvPr>
            <p:ph idx="1" type="body"/>
          </p:nvPr>
        </p:nvSpPr>
        <p:spPr>
          <a:xfrm>
            <a:off x="781300" y="11344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Tujuan utama dari machine learning model ini adalah memprediksi late delivery. Kami ingin </a:t>
            </a:r>
            <a:r>
              <a:rPr b="1" lang="en"/>
              <a:t>meminimalisir False Negatives</a:t>
            </a:r>
            <a:r>
              <a:rPr lang="en"/>
              <a:t> pada prediksi. Pada kasus ini, prioritas lebih tinggi untuk memprediksi </a:t>
            </a:r>
            <a:r>
              <a:rPr i="1" lang="en"/>
              <a:t>late delivery</a:t>
            </a:r>
            <a:r>
              <a:rPr lang="en"/>
              <a:t> daripada </a:t>
            </a:r>
            <a:r>
              <a:rPr i="1" lang="en"/>
              <a:t>on-time delivery</a:t>
            </a:r>
            <a:r>
              <a:rPr lang="en"/>
              <a:t>. Oleh karena itu, evaluation metric yang tepat adalah </a:t>
            </a:r>
            <a:r>
              <a:rPr b="1" lang="en"/>
              <a:t>Recall </a:t>
            </a:r>
            <a:r>
              <a:rPr lang="en"/>
              <a:t>score.</a:t>
            </a:r>
            <a:endParaRPr/>
          </a:p>
          <a:p>
            <a:pPr indent="0" lvl="0" marL="0" rtl="0" algn="l">
              <a:spcBef>
                <a:spcPts val="0"/>
              </a:spcBef>
              <a:spcAft>
                <a:spcPts val="0"/>
              </a:spcAft>
              <a:buNone/>
            </a:pPr>
            <a:r>
              <a:t/>
            </a:r>
            <a:endParaRPr/>
          </a:p>
          <a:p>
            <a:pPr indent="0" lvl="0" marL="0" rtl="0" algn="ctr">
              <a:spcBef>
                <a:spcPts val="0"/>
              </a:spcBef>
              <a:spcAft>
                <a:spcPts val="0"/>
              </a:spcAft>
              <a:buNone/>
            </a:pPr>
            <a:r>
              <a:rPr i="1" lang="en"/>
              <a:t>Recall = TruePositives / (TruePositives + FalseNegatives)</a:t>
            </a:r>
            <a:endParaRPr i="1"/>
          </a:p>
          <a:p>
            <a:pPr indent="0" lvl="0" marL="0" rtl="0" algn="l">
              <a:spcBef>
                <a:spcPts val="0"/>
              </a:spcBef>
              <a:spcAft>
                <a:spcPts val="0"/>
              </a:spcAft>
              <a:buNone/>
            </a:pPr>
            <a:r>
              <a:t/>
            </a:r>
            <a:endParaRPr b="1"/>
          </a:p>
          <a:p>
            <a:pPr indent="0" lvl="0" marL="0" rtl="0" algn="l">
              <a:spcBef>
                <a:spcPts val="0"/>
              </a:spcBef>
              <a:spcAft>
                <a:spcPts val="0"/>
              </a:spcAft>
              <a:buNone/>
            </a:pPr>
            <a:r>
              <a:rPr b="1" lang="en"/>
              <a:t>Model selection</a:t>
            </a:r>
            <a:r>
              <a:rPr lang="en"/>
              <a:t> diawali dengan menggunakan package yang bernama </a:t>
            </a:r>
            <a:r>
              <a:rPr i="1" lang="en"/>
              <a:t>lazypredict</a:t>
            </a:r>
            <a:r>
              <a:rPr lang="en"/>
              <a:t>, yang mencoba prediksi test data dari 29 classifier yang berbeda.</a:t>
            </a:r>
            <a:endParaRPr/>
          </a:p>
          <a:p>
            <a:pPr indent="0" lvl="0" marL="0" rtl="0" algn="l">
              <a:spcBef>
                <a:spcPts val="0"/>
              </a:spcBef>
              <a:spcAft>
                <a:spcPts val="0"/>
              </a:spcAft>
              <a:buNone/>
            </a:pPr>
            <a:br>
              <a:rPr lang="en"/>
            </a:br>
            <a:r>
              <a:rPr lang="en"/>
              <a:t>Terlihat bahwa model yang unggul adalah </a:t>
            </a:r>
            <a:r>
              <a:rPr i="1" lang="en"/>
              <a:t>tree-based, bagging, stacking, dan boosting</a:t>
            </a:r>
            <a:r>
              <a:rPr lang="en"/>
              <a:t> models.</a:t>
            </a:r>
            <a:endParaRPr/>
          </a:p>
        </p:txBody>
      </p:sp>
      <p:sp>
        <p:nvSpPr>
          <p:cNvPr id="354" name="Google Shape;354;p60"/>
          <p:cNvSpPr/>
          <p:nvPr/>
        </p:nvSpPr>
        <p:spPr>
          <a:xfrm>
            <a:off x="1808500" y="2643300"/>
            <a:ext cx="5157000" cy="3420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1"/>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60" name="Google Shape;360;p61"/>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Meneruskan dari </a:t>
            </a:r>
            <a:r>
              <a:rPr i="1" lang="en"/>
              <a:t>lazypredict</a:t>
            </a:r>
            <a:r>
              <a:rPr lang="en"/>
              <a:t>, beberapa model yang unggul diuji kembali.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Berhubung sistem ini adalah hasil dari </a:t>
            </a:r>
            <a:r>
              <a:rPr i="1" lang="en"/>
              <a:t>sprint</a:t>
            </a:r>
            <a:r>
              <a:rPr lang="en"/>
              <a:t> (</a:t>
            </a:r>
            <a:r>
              <a:rPr i="1" lang="en"/>
              <a:t>Agile</a:t>
            </a:r>
            <a:r>
              <a:rPr lang="en"/>
              <a:t>) yang paling awal, kami menetapkan metrics untuk </a:t>
            </a:r>
            <a:r>
              <a:rPr i="1" lang="en"/>
              <a:t>production grade</a:t>
            </a:r>
            <a:r>
              <a:rPr lang="en"/>
              <a:t> sebagai berikut:</a:t>
            </a:r>
            <a:endParaRPr/>
          </a:p>
          <a:p>
            <a:pPr indent="-317500" lvl="0" marL="457200" rtl="0" algn="l">
              <a:spcBef>
                <a:spcPts val="0"/>
              </a:spcBef>
              <a:spcAft>
                <a:spcPts val="0"/>
              </a:spcAft>
              <a:buSzPts val="1400"/>
              <a:buChar char="●"/>
            </a:pPr>
            <a:r>
              <a:rPr lang="en"/>
              <a:t>Recall untuk </a:t>
            </a:r>
            <a:r>
              <a:rPr i="1" lang="en"/>
              <a:t>late delivery </a:t>
            </a:r>
            <a:r>
              <a:rPr lang="en"/>
              <a:t>: </a:t>
            </a:r>
            <a:r>
              <a:rPr b="1" lang="en"/>
              <a:t>0.75</a:t>
            </a:r>
            <a:endParaRPr b="1"/>
          </a:p>
          <a:p>
            <a:pPr indent="-317500" lvl="0" marL="457200" rtl="0" algn="l">
              <a:spcBef>
                <a:spcPts val="0"/>
              </a:spcBef>
              <a:spcAft>
                <a:spcPts val="0"/>
              </a:spcAft>
              <a:buSzPts val="1400"/>
              <a:buChar char="●"/>
            </a:pPr>
            <a:r>
              <a:rPr lang="en"/>
              <a:t>Recall untuk </a:t>
            </a:r>
            <a:r>
              <a:rPr i="1" lang="en"/>
              <a:t>on-time delivery </a:t>
            </a:r>
            <a:r>
              <a:rPr lang="en"/>
              <a:t>: </a:t>
            </a:r>
            <a:r>
              <a:rPr b="1" lang="en"/>
              <a:t>0.5</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Karena pada prosesnya scoring tidak bisa dipilih untuk dua class secara terpisah, maka cross validation dan prediction awal diuji menggunakan metrics yaitu </a:t>
            </a:r>
            <a:r>
              <a:rPr b="1" lang="en"/>
              <a:t>micro-averaged recall</a:t>
            </a:r>
            <a:endParaRPr b="1"/>
          </a:p>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2"/>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66" name="Google Shape;366;p62"/>
          <p:cNvSpPr txBox="1"/>
          <p:nvPr>
            <p:ph idx="1" type="body"/>
          </p:nvPr>
        </p:nvSpPr>
        <p:spPr>
          <a:xfrm>
            <a:off x="837050" y="4298550"/>
            <a:ext cx="7211400" cy="537600"/>
          </a:xfrm>
          <a:prstGeom prst="rect">
            <a:avLst/>
          </a:prstGeom>
        </p:spPr>
        <p:txBody>
          <a:bodyPr anchorCtr="0" anchor="t" bIns="91425" lIns="91425" spcFirstLastPara="1" rIns="91425" wrap="square" tIns="91425">
            <a:normAutofit fontScale="40000" lnSpcReduction="20000"/>
          </a:bodyPr>
          <a:lstStyle/>
          <a:p>
            <a:pPr indent="0" lvl="0" marL="0" rtl="0" algn="l">
              <a:spcBef>
                <a:spcPts val="0"/>
              </a:spcBef>
              <a:spcAft>
                <a:spcPts val="0"/>
              </a:spcAft>
              <a:buNone/>
            </a:pPr>
            <a:r>
              <a:t/>
            </a:r>
            <a:endParaRPr sz="3145"/>
          </a:p>
          <a:p>
            <a:pPr indent="0" lvl="0" marL="0" rtl="0" algn="l">
              <a:spcBef>
                <a:spcPts val="0"/>
              </a:spcBef>
              <a:spcAft>
                <a:spcPts val="0"/>
              </a:spcAft>
              <a:buNone/>
            </a:pPr>
            <a:r>
              <a:t/>
            </a:r>
            <a:endParaRPr b="1"/>
          </a:p>
          <a:p>
            <a:pPr indent="0" lvl="0" marL="0" rtl="0" algn="l">
              <a:spcBef>
                <a:spcPts val="0"/>
              </a:spcBef>
              <a:spcAft>
                <a:spcPts val="0"/>
              </a:spcAft>
              <a:buNone/>
            </a:pPr>
            <a:r>
              <a:t/>
            </a:r>
            <a:endParaRPr/>
          </a:p>
        </p:txBody>
      </p:sp>
      <p:pic>
        <p:nvPicPr>
          <p:cNvPr id="367" name="Google Shape;367;p62"/>
          <p:cNvPicPr preferRelativeResize="0"/>
          <p:nvPr/>
        </p:nvPicPr>
        <p:blipFill>
          <a:blip r:embed="rId3">
            <a:alphaModFix/>
          </a:blip>
          <a:stretch>
            <a:fillRect/>
          </a:stretch>
        </p:blipFill>
        <p:spPr>
          <a:xfrm>
            <a:off x="1588750" y="1090600"/>
            <a:ext cx="2305050" cy="2962275"/>
          </a:xfrm>
          <a:prstGeom prst="rect">
            <a:avLst/>
          </a:prstGeom>
          <a:noFill/>
          <a:ln>
            <a:noFill/>
          </a:ln>
        </p:spPr>
      </p:pic>
      <p:pic>
        <p:nvPicPr>
          <p:cNvPr id="368" name="Google Shape;368;p62"/>
          <p:cNvPicPr preferRelativeResize="0"/>
          <p:nvPr/>
        </p:nvPicPr>
        <p:blipFill>
          <a:blip r:embed="rId4">
            <a:alphaModFix/>
          </a:blip>
          <a:stretch>
            <a:fillRect/>
          </a:stretch>
        </p:blipFill>
        <p:spPr>
          <a:xfrm>
            <a:off x="5344650" y="1090588"/>
            <a:ext cx="2152650" cy="2962275"/>
          </a:xfrm>
          <a:prstGeom prst="rect">
            <a:avLst/>
          </a:prstGeom>
          <a:noFill/>
          <a:ln>
            <a:noFill/>
          </a:ln>
        </p:spPr>
      </p:pic>
      <p:sp>
        <p:nvSpPr>
          <p:cNvPr id="369" name="Google Shape;369;p62"/>
          <p:cNvSpPr txBox="1"/>
          <p:nvPr>
            <p:ph idx="1" type="body"/>
          </p:nvPr>
        </p:nvSpPr>
        <p:spPr>
          <a:xfrm>
            <a:off x="823650" y="4130900"/>
            <a:ext cx="7211400" cy="616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t>XGBoostRF</a:t>
            </a:r>
            <a:r>
              <a:rPr lang="en"/>
              <a:t> merupakan model yang paling unggul (dan paling </a:t>
            </a:r>
            <a:r>
              <a:rPr i="1" lang="en"/>
              <a:t>viable </a:t>
            </a:r>
            <a:r>
              <a:rPr lang="en"/>
              <a:t>untuk hyperparameter tuning)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3"/>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75" name="Google Shape;375;p63"/>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Sebelum</a:t>
            </a:r>
            <a:r>
              <a:rPr lang="en"/>
              <a:t> hyperparameter tuning:</a:t>
            </a:r>
            <a:endParaRPr/>
          </a:p>
        </p:txBody>
      </p:sp>
      <p:pic>
        <p:nvPicPr>
          <p:cNvPr id="376" name="Google Shape;376;p63"/>
          <p:cNvPicPr preferRelativeResize="0"/>
          <p:nvPr/>
        </p:nvPicPr>
        <p:blipFill>
          <a:blip r:embed="rId3">
            <a:alphaModFix/>
          </a:blip>
          <a:stretch>
            <a:fillRect/>
          </a:stretch>
        </p:blipFill>
        <p:spPr>
          <a:xfrm>
            <a:off x="857175" y="1486901"/>
            <a:ext cx="3541875" cy="1327075"/>
          </a:xfrm>
          <a:prstGeom prst="rect">
            <a:avLst/>
          </a:prstGeom>
          <a:noFill/>
          <a:ln>
            <a:noFill/>
          </a:ln>
        </p:spPr>
      </p:pic>
      <p:pic>
        <p:nvPicPr>
          <p:cNvPr id="377" name="Google Shape;377;p63"/>
          <p:cNvPicPr preferRelativeResize="0"/>
          <p:nvPr/>
        </p:nvPicPr>
        <p:blipFill>
          <a:blip r:embed="rId4">
            <a:alphaModFix/>
          </a:blip>
          <a:stretch>
            <a:fillRect/>
          </a:stretch>
        </p:blipFill>
        <p:spPr>
          <a:xfrm>
            <a:off x="4902075" y="1486900"/>
            <a:ext cx="3132975" cy="2430500"/>
          </a:xfrm>
          <a:prstGeom prst="rect">
            <a:avLst/>
          </a:prstGeom>
          <a:noFill/>
          <a:ln>
            <a:noFill/>
          </a:ln>
        </p:spPr>
      </p:pic>
      <p:sp>
        <p:nvSpPr>
          <p:cNvPr id="378" name="Google Shape;378;p63"/>
          <p:cNvSpPr/>
          <p:nvPr/>
        </p:nvSpPr>
        <p:spPr>
          <a:xfrm>
            <a:off x="2695800" y="1720575"/>
            <a:ext cx="395700" cy="43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84" name="Google Shape;384;p64"/>
          <p:cNvSpPr txBox="1"/>
          <p:nvPr>
            <p:ph idx="1" type="body"/>
          </p:nvPr>
        </p:nvSpPr>
        <p:spPr>
          <a:xfrm>
            <a:off x="823650" y="1147850"/>
            <a:ext cx="7211400" cy="18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Setelah</a:t>
            </a:r>
            <a:r>
              <a:rPr lang="en"/>
              <a:t> hyperparameter tuning:</a:t>
            </a:r>
            <a:endParaRPr/>
          </a:p>
        </p:txBody>
      </p:sp>
      <p:pic>
        <p:nvPicPr>
          <p:cNvPr id="385" name="Google Shape;385;p64"/>
          <p:cNvPicPr preferRelativeResize="0"/>
          <p:nvPr/>
        </p:nvPicPr>
        <p:blipFill>
          <a:blip r:embed="rId3">
            <a:alphaModFix/>
          </a:blip>
          <a:stretch>
            <a:fillRect/>
          </a:stretch>
        </p:blipFill>
        <p:spPr>
          <a:xfrm>
            <a:off x="855575" y="1486950"/>
            <a:ext cx="3541875" cy="1337427"/>
          </a:xfrm>
          <a:prstGeom prst="rect">
            <a:avLst/>
          </a:prstGeom>
          <a:noFill/>
          <a:ln>
            <a:noFill/>
          </a:ln>
        </p:spPr>
      </p:pic>
      <p:pic>
        <p:nvPicPr>
          <p:cNvPr id="386" name="Google Shape;386;p64"/>
          <p:cNvPicPr preferRelativeResize="0"/>
          <p:nvPr/>
        </p:nvPicPr>
        <p:blipFill>
          <a:blip r:embed="rId4">
            <a:alphaModFix/>
          </a:blip>
          <a:stretch>
            <a:fillRect/>
          </a:stretch>
        </p:blipFill>
        <p:spPr>
          <a:xfrm>
            <a:off x="4935600" y="1486950"/>
            <a:ext cx="3116200" cy="2387452"/>
          </a:xfrm>
          <a:prstGeom prst="rect">
            <a:avLst/>
          </a:prstGeom>
          <a:noFill/>
          <a:ln>
            <a:noFill/>
          </a:ln>
        </p:spPr>
      </p:pic>
      <p:sp>
        <p:nvSpPr>
          <p:cNvPr id="387" name="Google Shape;387;p64"/>
          <p:cNvSpPr/>
          <p:nvPr/>
        </p:nvSpPr>
        <p:spPr>
          <a:xfrm>
            <a:off x="2702525" y="1746638"/>
            <a:ext cx="395700" cy="438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4"/>
          <p:cNvSpPr txBox="1"/>
          <p:nvPr/>
        </p:nvSpPr>
        <p:spPr>
          <a:xfrm>
            <a:off x="791738" y="3037850"/>
            <a:ext cx="3605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Hyperparameters:</a:t>
            </a:r>
            <a:endParaRPr sz="1000"/>
          </a:p>
          <a:p>
            <a:pPr indent="-292100" lvl="0" marL="457200" rtl="0" algn="l">
              <a:spcBef>
                <a:spcPts val="0"/>
              </a:spcBef>
              <a:spcAft>
                <a:spcPts val="0"/>
              </a:spcAft>
              <a:buSzPts val="1000"/>
              <a:buChar char="●"/>
            </a:pPr>
            <a:r>
              <a:rPr lang="en" sz="1000"/>
              <a:t>'booster': 'dart',</a:t>
            </a:r>
            <a:endParaRPr sz="1000"/>
          </a:p>
          <a:p>
            <a:pPr indent="-292100" lvl="0" marL="457200" rtl="0" algn="l">
              <a:spcBef>
                <a:spcPts val="0"/>
              </a:spcBef>
              <a:spcAft>
                <a:spcPts val="0"/>
              </a:spcAft>
              <a:buSzPts val="1000"/>
              <a:buChar char="●"/>
            </a:pPr>
            <a:r>
              <a:rPr lang="en" sz="1000"/>
              <a:t>'eta': 0.025,</a:t>
            </a:r>
            <a:endParaRPr sz="1000"/>
          </a:p>
          <a:p>
            <a:pPr indent="-292100" lvl="0" marL="457200" rtl="0" algn="l">
              <a:spcBef>
                <a:spcPts val="0"/>
              </a:spcBef>
              <a:spcAft>
                <a:spcPts val="0"/>
              </a:spcAft>
              <a:buSzPts val="1000"/>
              <a:buChar char="●"/>
            </a:pPr>
            <a:r>
              <a:rPr lang="en" sz="1000"/>
              <a:t>'gamma': 0,</a:t>
            </a:r>
            <a:endParaRPr sz="1000"/>
          </a:p>
          <a:p>
            <a:pPr indent="-292100" lvl="0" marL="457200" rtl="0" algn="l">
              <a:spcBef>
                <a:spcPts val="0"/>
              </a:spcBef>
              <a:spcAft>
                <a:spcPts val="0"/>
              </a:spcAft>
              <a:buSzPts val="1000"/>
              <a:buChar char="●"/>
            </a:pPr>
            <a:r>
              <a:rPr lang="en" sz="1000"/>
              <a:t>'max_delta_step': 3,</a:t>
            </a:r>
            <a:endParaRPr sz="1000"/>
          </a:p>
          <a:p>
            <a:pPr indent="-292100" lvl="0" marL="457200" rtl="0" algn="l">
              <a:spcBef>
                <a:spcPts val="0"/>
              </a:spcBef>
              <a:spcAft>
                <a:spcPts val="0"/>
              </a:spcAft>
              <a:buSzPts val="1000"/>
              <a:buChar char="●"/>
            </a:pPr>
            <a:r>
              <a:rPr lang="en" sz="1000"/>
              <a:t>'max_depth': 9,</a:t>
            </a:r>
            <a:endParaRPr sz="1000"/>
          </a:p>
          <a:p>
            <a:pPr indent="-292100" lvl="0" marL="457200" rtl="0" algn="l">
              <a:spcBef>
                <a:spcPts val="0"/>
              </a:spcBef>
              <a:spcAft>
                <a:spcPts val="0"/>
              </a:spcAft>
              <a:buSzPts val="1000"/>
              <a:buChar char="●"/>
            </a:pPr>
            <a:r>
              <a:rPr lang="en" sz="1000"/>
              <a:t>'min_child_weight': 0.8,</a:t>
            </a:r>
            <a:endParaRPr sz="1000"/>
          </a:p>
          <a:p>
            <a:pPr indent="-292100" lvl="0" marL="457200" rtl="0" algn="l">
              <a:spcBef>
                <a:spcPts val="0"/>
              </a:spcBef>
              <a:spcAft>
                <a:spcPts val="0"/>
              </a:spcAft>
              <a:buSzPts val="1000"/>
              <a:buChar char="●"/>
            </a:pPr>
            <a:r>
              <a:rPr lang="en" sz="1000">
                <a:solidFill>
                  <a:schemeClr val="dk1"/>
                </a:solidFill>
              </a:rPr>
              <a:t>'reg_alpha': 2,</a:t>
            </a:r>
            <a:endParaRPr sz="1000">
              <a:solidFill>
                <a:schemeClr val="dk1"/>
              </a:solidFill>
            </a:endParaRPr>
          </a:p>
          <a:p>
            <a:pPr indent="-292100" lvl="0" marL="457200" rtl="0" algn="l">
              <a:spcBef>
                <a:spcPts val="0"/>
              </a:spcBef>
              <a:spcAft>
                <a:spcPts val="0"/>
              </a:spcAft>
              <a:buSzPts val="1000"/>
              <a:buChar char="●"/>
            </a:pPr>
            <a:r>
              <a:rPr lang="en" sz="1000">
                <a:solidFill>
                  <a:schemeClr val="dk1"/>
                </a:solidFill>
              </a:rPr>
              <a:t>'reg_lambda': 0.1,</a:t>
            </a:r>
            <a:endParaRPr sz="1000">
              <a:solidFill>
                <a:schemeClr val="dk1"/>
              </a:solidFill>
            </a:endParaRPr>
          </a:p>
          <a:p>
            <a:pPr indent="-292100" lvl="0" marL="457200" rtl="0" algn="l">
              <a:spcBef>
                <a:spcPts val="0"/>
              </a:spcBef>
              <a:spcAft>
                <a:spcPts val="0"/>
              </a:spcAft>
              <a:buSzPts val="1000"/>
              <a:buChar char="●"/>
            </a:pPr>
            <a:r>
              <a:rPr lang="en" sz="1000">
                <a:solidFill>
                  <a:schemeClr val="dk1"/>
                </a:solidFill>
              </a:rPr>
              <a:t>'tree_method': 'hist',</a:t>
            </a:r>
            <a:endParaRPr sz="1000"/>
          </a:p>
        </p:txBody>
      </p:sp>
      <p:sp>
        <p:nvSpPr>
          <p:cNvPr id="389" name="Google Shape;389;p64"/>
          <p:cNvSpPr txBox="1"/>
          <p:nvPr/>
        </p:nvSpPr>
        <p:spPr>
          <a:xfrm>
            <a:off x="2588525" y="3961250"/>
            <a:ext cx="2426700" cy="8004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Char char="●"/>
            </a:pPr>
            <a:r>
              <a:rPr lang="en" sz="1000">
                <a:solidFill>
                  <a:schemeClr val="dk1"/>
                </a:solidFill>
              </a:rPr>
              <a:t>'scale_pos_weight': 1.4,</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'subsample': 0.7,</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'n_jobs': -1,</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'random_state': 42, </a:t>
            </a:r>
            <a:endParaRPr sz="10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5"/>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Machine Learning</a:t>
            </a:r>
            <a:endParaRPr b="1" i="0" sz="2400" u="none" cap="none" strike="noStrike">
              <a:solidFill>
                <a:srgbClr val="0198A3"/>
              </a:solidFill>
              <a:latin typeface="Montserrat"/>
              <a:ea typeface="Montserrat"/>
              <a:cs typeface="Montserrat"/>
              <a:sym typeface="Montserrat"/>
            </a:endParaRPr>
          </a:p>
        </p:txBody>
      </p:sp>
      <p:sp>
        <p:nvSpPr>
          <p:cNvPr id="395" name="Google Shape;395;p65"/>
          <p:cNvSpPr txBox="1"/>
          <p:nvPr>
            <p:ph idx="1" type="body"/>
          </p:nvPr>
        </p:nvSpPr>
        <p:spPr>
          <a:xfrm>
            <a:off x="823650" y="1147850"/>
            <a:ext cx="3008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Discount offered paling berperan dalam prediksi</a:t>
            </a:r>
            <a:endParaRPr/>
          </a:p>
        </p:txBody>
      </p:sp>
      <p:pic>
        <p:nvPicPr>
          <p:cNvPr id="396" name="Google Shape;396;p65"/>
          <p:cNvPicPr preferRelativeResize="0"/>
          <p:nvPr/>
        </p:nvPicPr>
        <p:blipFill>
          <a:blip r:embed="rId3">
            <a:alphaModFix/>
          </a:blip>
          <a:stretch>
            <a:fillRect/>
          </a:stretch>
        </p:blipFill>
        <p:spPr>
          <a:xfrm>
            <a:off x="3831947" y="1147847"/>
            <a:ext cx="4203100" cy="25672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Business Recommendation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1"/>
          <p:cNvSpPr txBox="1"/>
          <p:nvPr/>
        </p:nvSpPr>
        <p:spPr>
          <a:xfrm>
            <a:off x="781294" y="1415775"/>
            <a:ext cx="7899900" cy="300000"/>
          </a:xfrm>
          <a:prstGeom prst="rect">
            <a:avLst/>
          </a:prstGeom>
          <a:noFill/>
          <a:ln>
            <a:noFill/>
          </a:ln>
        </p:spPr>
        <p:txBody>
          <a:bodyPr anchorCtr="0" anchor="t" bIns="34275" lIns="68575" spcFirstLastPara="1" rIns="68575" wrap="square" tIns="34275">
            <a:spAutoFit/>
          </a:bodyPr>
          <a:lstStyle/>
          <a:p>
            <a:pPr indent="0" lvl="0" marL="0" marR="0" rtl="0" algn="l">
              <a:lnSpc>
                <a:spcPct val="165000"/>
              </a:lnSpc>
              <a:spcBef>
                <a:spcPts val="0"/>
              </a:spcBef>
              <a:spcAft>
                <a:spcPts val="0"/>
              </a:spcAft>
              <a:buNone/>
            </a:pPr>
            <a:r>
              <a:rPr lang="en" sz="1500">
                <a:solidFill>
                  <a:schemeClr val="dk1"/>
                </a:solidFill>
                <a:latin typeface="Dosis"/>
                <a:ea typeface="Dosis"/>
                <a:cs typeface="Dosis"/>
                <a:sym typeface="Dosis"/>
              </a:rPr>
              <a:t>Untuk memudahkan penggunaan kolom-kolom yang ada, nama kolom ditransformasikan sebagai berikut:</a:t>
            </a:r>
            <a:endParaRPr sz="1500">
              <a:solidFill>
                <a:schemeClr val="dk1"/>
              </a:solidFill>
              <a:latin typeface="Dosis"/>
              <a:ea typeface="Dosis"/>
              <a:cs typeface="Dosis"/>
              <a:sym typeface="Dosis"/>
            </a:endParaRPr>
          </a:p>
        </p:txBody>
      </p:sp>
      <p:sp>
        <p:nvSpPr>
          <p:cNvPr id="130" name="Google Shape;130;p31"/>
          <p:cNvSpPr txBox="1"/>
          <p:nvPr/>
        </p:nvSpPr>
        <p:spPr>
          <a:xfrm>
            <a:off x="781302" y="522475"/>
            <a:ext cx="6501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a:t>
            </a:r>
            <a:endParaRPr b="1" i="0" sz="2400" u="none" cap="none" strike="noStrike">
              <a:solidFill>
                <a:srgbClr val="0198A3"/>
              </a:solidFill>
              <a:latin typeface="Montserrat"/>
              <a:ea typeface="Montserrat"/>
              <a:cs typeface="Montserrat"/>
              <a:sym typeface="Montserrat"/>
            </a:endParaRPr>
          </a:p>
        </p:txBody>
      </p:sp>
      <p:sp>
        <p:nvSpPr>
          <p:cNvPr id="131" name="Google Shape;131;p31"/>
          <p:cNvSpPr txBox="1"/>
          <p:nvPr/>
        </p:nvSpPr>
        <p:spPr>
          <a:xfrm>
            <a:off x="781300" y="1978650"/>
            <a:ext cx="3748800" cy="2967000"/>
          </a:xfrm>
          <a:prstGeom prst="rect">
            <a:avLst/>
          </a:prstGeom>
          <a:noFill/>
          <a:ln>
            <a:noFill/>
          </a:ln>
        </p:spPr>
        <p:txBody>
          <a:bodyPr anchorCtr="0" anchor="t" bIns="34275" lIns="68575" spcFirstLastPara="1" rIns="68575" wrap="square" tIns="34275">
            <a:spAutoFit/>
          </a:bodyPr>
          <a:lstStyle/>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id</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warehouse_block</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mode_of_shipment</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customer_care_calls</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customer_rating</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cost_of_the_product</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Clr>
                <a:schemeClr val="dk1"/>
              </a:buClr>
              <a:buSzPts val="1100"/>
              <a:buFont typeface="Arial"/>
              <a:buNone/>
            </a:pPr>
            <a:r>
              <a:t/>
            </a:r>
            <a:endParaRPr sz="1500">
              <a:solidFill>
                <a:schemeClr val="dk1"/>
              </a:solidFill>
              <a:latin typeface="Dosis"/>
              <a:ea typeface="Dosis"/>
              <a:cs typeface="Dosis"/>
              <a:sym typeface="Dosis"/>
            </a:endParaRPr>
          </a:p>
          <a:p>
            <a:pPr indent="0" lvl="0" marL="0" marR="0" rtl="0" algn="l">
              <a:lnSpc>
                <a:spcPct val="165000"/>
              </a:lnSpc>
              <a:spcBef>
                <a:spcPts val="0"/>
              </a:spcBef>
              <a:spcAft>
                <a:spcPts val="0"/>
              </a:spcAft>
              <a:buNone/>
            </a:pPr>
            <a:r>
              <a:t/>
            </a:r>
            <a:endParaRPr sz="1500">
              <a:solidFill>
                <a:schemeClr val="dk1"/>
              </a:solidFill>
              <a:latin typeface="Dosis"/>
              <a:ea typeface="Dosis"/>
              <a:cs typeface="Dosis"/>
              <a:sym typeface="Dosis"/>
            </a:endParaRPr>
          </a:p>
        </p:txBody>
      </p:sp>
      <p:sp>
        <p:nvSpPr>
          <p:cNvPr id="132" name="Google Shape;132;p31"/>
          <p:cNvSpPr txBox="1"/>
          <p:nvPr/>
        </p:nvSpPr>
        <p:spPr>
          <a:xfrm>
            <a:off x="4572000" y="1978650"/>
            <a:ext cx="3748800" cy="2586000"/>
          </a:xfrm>
          <a:prstGeom prst="rect">
            <a:avLst/>
          </a:prstGeom>
          <a:noFill/>
          <a:ln>
            <a:noFill/>
          </a:ln>
        </p:spPr>
        <p:txBody>
          <a:bodyPr anchorCtr="0" anchor="t" bIns="34275" lIns="68575" spcFirstLastPara="1" rIns="68575" wrap="square" tIns="34275">
            <a:spAutoFit/>
          </a:bodyPr>
          <a:lstStyle/>
          <a:p>
            <a:pPr indent="0" lvl="0" marL="0" rtl="0" algn="l">
              <a:lnSpc>
                <a:spcPct val="198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prior_purchases</a:t>
            </a:r>
            <a:endParaRPr sz="1500">
              <a:solidFill>
                <a:schemeClr val="dk1"/>
              </a:solidFill>
              <a:latin typeface="Dosis"/>
              <a:ea typeface="Dosis"/>
              <a:cs typeface="Dosis"/>
              <a:sym typeface="Dosis"/>
            </a:endParaRPr>
          </a:p>
          <a:p>
            <a:pPr indent="0" lvl="0" marL="0" rtl="0" algn="l">
              <a:lnSpc>
                <a:spcPct val="198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product_importance</a:t>
            </a:r>
            <a:endParaRPr sz="1500">
              <a:solidFill>
                <a:schemeClr val="dk1"/>
              </a:solidFill>
              <a:latin typeface="Dosis"/>
              <a:ea typeface="Dosis"/>
              <a:cs typeface="Dosis"/>
              <a:sym typeface="Dosis"/>
            </a:endParaRPr>
          </a:p>
          <a:p>
            <a:pPr indent="0" lvl="0" marL="0" rtl="0" algn="l">
              <a:lnSpc>
                <a:spcPct val="198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gender</a:t>
            </a:r>
            <a:endParaRPr sz="1500">
              <a:solidFill>
                <a:schemeClr val="dk1"/>
              </a:solidFill>
              <a:latin typeface="Dosis"/>
              <a:ea typeface="Dosis"/>
              <a:cs typeface="Dosis"/>
              <a:sym typeface="Dosis"/>
            </a:endParaRPr>
          </a:p>
          <a:p>
            <a:pPr indent="0" lvl="0" marL="0" rtl="0" algn="l">
              <a:lnSpc>
                <a:spcPct val="198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discount_offered</a:t>
            </a:r>
            <a:endParaRPr sz="1500">
              <a:solidFill>
                <a:schemeClr val="dk1"/>
              </a:solidFill>
              <a:latin typeface="Dosis"/>
              <a:ea typeface="Dosis"/>
              <a:cs typeface="Dosis"/>
              <a:sym typeface="Dosis"/>
            </a:endParaRPr>
          </a:p>
          <a:p>
            <a:pPr indent="0" lvl="0" marL="0" rtl="0" algn="l">
              <a:lnSpc>
                <a:spcPct val="198000"/>
              </a:lnSpc>
              <a:spcBef>
                <a:spcPts val="0"/>
              </a:spcBef>
              <a:spcAft>
                <a:spcPts val="0"/>
              </a:spcAft>
              <a:buClr>
                <a:schemeClr val="dk1"/>
              </a:buClr>
              <a:buSzPts val="1100"/>
              <a:buFont typeface="Arial"/>
              <a:buNone/>
            </a:pPr>
            <a:r>
              <a:rPr lang="en" sz="1500">
                <a:solidFill>
                  <a:schemeClr val="dk1"/>
                </a:solidFill>
                <a:latin typeface="Dosis"/>
                <a:ea typeface="Dosis"/>
                <a:cs typeface="Dosis"/>
                <a:sym typeface="Dosis"/>
              </a:rPr>
              <a:t>- weight_in_gms</a:t>
            </a:r>
            <a:endParaRPr sz="1500">
              <a:solidFill>
                <a:schemeClr val="dk1"/>
              </a:solidFill>
              <a:latin typeface="Dosis"/>
              <a:ea typeface="Dosis"/>
              <a:cs typeface="Dosis"/>
              <a:sym typeface="Dosis"/>
            </a:endParaRPr>
          </a:p>
          <a:p>
            <a:pPr indent="0" lvl="0" marL="0" rtl="0" algn="l">
              <a:lnSpc>
                <a:spcPct val="198000"/>
              </a:lnSpc>
              <a:spcBef>
                <a:spcPts val="0"/>
              </a:spcBef>
              <a:spcAft>
                <a:spcPts val="0"/>
              </a:spcAft>
              <a:buNone/>
            </a:pPr>
            <a:r>
              <a:rPr lang="en" sz="1500">
                <a:solidFill>
                  <a:schemeClr val="dk1"/>
                </a:solidFill>
                <a:latin typeface="Dosis"/>
                <a:ea typeface="Dosis"/>
                <a:cs typeface="Dosis"/>
                <a:sym typeface="Dosis"/>
              </a:rPr>
              <a:t>- late_delivery</a:t>
            </a:r>
            <a:endParaRPr sz="1500">
              <a:solidFill>
                <a:schemeClr val="dk1"/>
              </a:solidFill>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7"/>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Business Recommendation</a:t>
            </a:r>
            <a:endParaRPr b="1" i="0" sz="2400" u="none" cap="none" strike="noStrike">
              <a:solidFill>
                <a:srgbClr val="0198A3"/>
              </a:solidFill>
              <a:latin typeface="Montserrat"/>
              <a:ea typeface="Montserrat"/>
              <a:cs typeface="Montserrat"/>
              <a:sym typeface="Montserrat"/>
            </a:endParaRPr>
          </a:p>
        </p:txBody>
      </p:sp>
      <p:sp>
        <p:nvSpPr>
          <p:cNvPr id="407" name="Google Shape;407;p67"/>
          <p:cNvSpPr txBox="1"/>
          <p:nvPr>
            <p:ph idx="1" type="body"/>
          </p:nvPr>
        </p:nvSpPr>
        <p:spPr>
          <a:xfrm>
            <a:off x="823650" y="1147850"/>
            <a:ext cx="8069400" cy="33597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Font typeface="Average"/>
              <a:buChar char="●"/>
            </a:pPr>
            <a:r>
              <a:rPr b="1" lang="en" sz="1800">
                <a:latin typeface="Average"/>
                <a:ea typeface="Average"/>
                <a:cs typeface="Average"/>
                <a:sym typeface="Average"/>
              </a:rPr>
              <a:t>Melakukan perbaikan manajemen distribusi barang:</a:t>
            </a:r>
            <a:endParaRPr b="1" sz="1800">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i="1" lang="en">
                <a:latin typeface="Average"/>
                <a:ea typeface="Average"/>
                <a:cs typeface="Average"/>
                <a:sym typeface="Average"/>
              </a:rPr>
              <a:t>Mode of shipment</a:t>
            </a:r>
            <a:r>
              <a:rPr lang="en">
                <a:latin typeface="Average"/>
                <a:ea typeface="Average"/>
                <a:cs typeface="Average"/>
                <a:sym typeface="Average"/>
              </a:rPr>
              <a:t>: jangan terlalu banyak menggunakan moda kapal (</a:t>
            </a:r>
            <a:r>
              <a:rPr i="1" lang="en">
                <a:latin typeface="Average"/>
                <a:ea typeface="Average"/>
                <a:cs typeface="Average"/>
                <a:sym typeface="Average"/>
              </a:rPr>
              <a:t>ship</a:t>
            </a:r>
            <a:r>
              <a:rPr lang="en">
                <a:latin typeface="Average"/>
                <a:ea typeface="Average"/>
                <a:cs typeface="Average"/>
                <a:sym typeface="Average"/>
              </a:rPr>
              <a:t>) → buat rekomendasi </a:t>
            </a:r>
            <a:r>
              <a:rPr i="1" lang="en">
                <a:latin typeface="Average"/>
                <a:ea typeface="Average"/>
                <a:cs typeface="Average"/>
                <a:sym typeface="Average"/>
              </a:rPr>
              <a:t>mode of shipment</a:t>
            </a:r>
            <a:r>
              <a:rPr lang="en">
                <a:latin typeface="Average"/>
                <a:ea typeface="Average"/>
                <a:cs typeface="Average"/>
                <a:sym typeface="Average"/>
              </a:rPr>
              <a:t> di </a:t>
            </a:r>
            <a:r>
              <a:rPr i="1" lang="en">
                <a:latin typeface="Average"/>
                <a:ea typeface="Average"/>
                <a:cs typeface="Average"/>
                <a:sym typeface="Average"/>
              </a:rPr>
              <a:t>checkout page</a:t>
            </a:r>
            <a:r>
              <a:rPr lang="en">
                <a:latin typeface="Average"/>
                <a:ea typeface="Average"/>
                <a:cs typeface="Average"/>
                <a:sym typeface="Average"/>
              </a:rPr>
              <a:t>.</a:t>
            </a:r>
            <a:endParaRPr>
              <a:latin typeface="Average"/>
              <a:ea typeface="Average"/>
              <a:cs typeface="Average"/>
              <a:sym typeface="Average"/>
            </a:endParaRPr>
          </a:p>
          <a:p>
            <a:pPr indent="-317500" lvl="1" marL="914400" rtl="0" algn="just">
              <a:spcBef>
                <a:spcPts val="0"/>
              </a:spcBef>
              <a:spcAft>
                <a:spcPts val="0"/>
              </a:spcAft>
              <a:buClr>
                <a:schemeClr val="dk1"/>
              </a:buClr>
              <a:buSzPts val="1400"/>
              <a:buFont typeface="Average"/>
              <a:buChar char="○"/>
            </a:pPr>
            <a:r>
              <a:rPr i="1" lang="en">
                <a:latin typeface="Average"/>
                <a:ea typeface="Average"/>
                <a:cs typeface="Average"/>
                <a:sym typeface="Average"/>
              </a:rPr>
              <a:t>Warehouse</a:t>
            </a:r>
            <a:r>
              <a:rPr lang="en">
                <a:latin typeface="Average"/>
                <a:ea typeface="Average"/>
                <a:cs typeface="Average"/>
                <a:sym typeface="Average"/>
              </a:rPr>
              <a:t>: warehouse block F meng-</a:t>
            </a:r>
            <a:r>
              <a:rPr i="1" lang="en">
                <a:latin typeface="Average"/>
                <a:ea typeface="Average"/>
                <a:cs typeface="Average"/>
                <a:sym typeface="Average"/>
              </a:rPr>
              <a:t>handle</a:t>
            </a:r>
            <a:r>
              <a:rPr lang="en">
                <a:latin typeface="Average"/>
                <a:ea typeface="Average"/>
                <a:cs typeface="Average"/>
                <a:sym typeface="Average"/>
              </a:rPr>
              <a:t> terlalu banyak barang, oleh karena itu perlu dilakukan pengaturan agar distribusi barang antar warehouse menjadi lebih merata.</a:t>
            </a:r>
            <a:endParaRPr>
              <a:latin typeface="Average"/>
              <a:ea typeface="Average"/>
              <a:cs typeface="Average"/>
              <a:sym typeface="Average"/>
            </a:endParaRPr>
          </a:p>
          <a:p>
            <a:pPr indent="-342900" lvl="0" marL="457200" rtl="0" algn="just">
              <a:spcBef>
                <a:spcPts val="0"/>
              </a:spcBef>
              <a:spcAft>
                <a:spcPts val="0"/>
              </a:spcAft>
              <a:buSzPts val="1800"/>
              <a:buFont typeface="Average"/>
              <a:buChar char="●"/>
            </a:pPr>
            <a:r>
              <a:rPr b="1" lang="en" sz="1800">
                <a:latin typeface="Average"/>
                <a:ea typeface="Average"/>
                <a:cs typeface="Average"/>
                <a:sym typeface="Average"/>
              </a:rPr>
              <a:t>Melakukan beberapa </a:t>
            </a:r>
            <a:r>
              <a:rPr b="1" i="1" lang="en" sz="1800">
                <a:latin typeface="Average"/>
                <a:ea typeface="Average"/>
                <a:cs typeface="Average"/>
                <a:sym typeface="Average"/>
              </a:rPr>
              <a:t>improvement</a:t>
            </a:r>
            <a:r>
              <a:rPr b="1" lang="en" sz="1800">
                <a:latin typeface="Average"/>
                <a:ea typeface="Average"/>
                <a:cs typeface="Average"/>
                <a:sym typeface="Average"/>
              </a:rPr>
              <a:t> untuk meningkatkan </a:t>
            </a:r>
            <a:r>
              <a:rPr b="1" i="1" lang="en" sz="1800">
                <a:latin typeface="Average"/>
                <a:ea typeface="Average"/>
                <a:cs typeface="Average"/>
                <a:sym typeface="Average"/>
              </a:rPr>
              <a:t>customer retention rate</a:t>
            </a:r>
            <a:r>
              <a:rPr b="1" lang="en" sz="1800">
                <a:latin typeface="Average"/>
                <a:ea typeface="Average"/>
                <a:cs typeface="Average"/>
                <a:sym typeface="Average"/>
              </a:rPr>
              <a:t>, seperti:</a:t>
            </a:r>
            <a:endParaRPr b="1" sz="1800">
              <a:latin typeface="Average"/>
              <a:ea typeface="Average"/>
              <a:cs typeface="Average"/>
              <a:sym typeface="Average"/>
            </a:endParaRPr>
          </a:p>
          <a:p>
            <a:pPr indent="-317500" lvl="1" marL="914400" rtl="0" algn="just">
              <a:spcBef>
                <a:spcPts val="0"/>
              </a:spcBef>
              <a:spcAft>
                <a:spcPts val="0"/>
              </a:spcAft>
              <a:buSzPts val="1400"/>
              <a:buFont typeface="Average"/>
              <a:buChar char="○"/>
            </a:pPr>
            <a:r>
              <a:rPr lang="en">
                <a:latin typeface="Average"/>
                <a:ea typeface="Average"/>
                <a:cs typeface="Average"/>
                <a:sym typeface="Average"/>
              </a:rPr>
              <a:t>Melakukan dual-late redefinition</a:t>
            </a:r>
            <a:endParaRPr>
              <a:latin typeface="Average"/>
              <a:ea typeface="Average"/>
              <a:cs typeface="Average"/>
              <a:sym typeface="Average"/>
            </a:endParaRPr>
          </a:p>
          <a:p>
            <a:pPr indent="-317500" lvl="1" marL="914400" rtl="0" algn="just">
              <a:spcBef>
                <a:spcPts val="0"/>
              </a:spcBef>
              <a:spcAft>
                <a:spcPts val="0"/>
              </a:spcAft>
              <a:buSzPts val="1400"/>
              <a:buFont typeface="Average"/>
              <a:buChar char="○"/>
            </a:pPr>
            <a:r>
              <a:rPr lang="en">
                <a:latin typeface="Average"/>
                <a:ea typeface="Average"/>
                <a:cs typeface="Average"/>
                <a:sym typeface="Average"/>
              </a:rPr>
              <a:t>Memberikan kupon </a:t>
            </a:r>
            <a:r>
              <a:rPr i="1" lang="en">
                <a:latin typeface="Average"/>
                <a:ea typeface="Average"/>
                <a:cs typeface="Average"/>
                <a:sym typeface="Average"/>
              </a:rPr>
              <a:t>partial refund</a:t>
            </a:r>
            <a:r>
              <a:rPr lang="en">
                <a:latin typeface="Average"/>
                <a:ea typeface="Average"/>
                <a:cs typeface="Average"/>
                <a:sym typeface="Average"/>
              </a:rPr>
              <a:t> ongkos kirim atau diskon untuk pembelian selanjutnya</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8"/>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Dual-Late Redefinition</a:t>
            </a:r>
            <a:endParaRPr b="1" i="0" sz="2400" u="none" cap="none" strike="noStrike">
              <a:solidFill>
                <a:srgbClr val="0198A3"/>
              </a:solidFill>
              <a:latin typeface="Montserrat"/>
              <a:ea typeface="Montserrat"/>
              <a:cs typeface="Montserrat"/>
              <a:sym typeface="Montserrat"/>
            </a:endParaRPr>
          </a:p>
        </p:txBody>
      </p:sp>
      <p:sp>
        <p:nvSpPr>
          <p:cNvPr id="413" name="Google Shape;413;p68"/>
          <p:cNvSpPr txBox="1"/>
          <p:nvPr>
            <p:ph idx="1" type="body"/>
          </p:nvPr>
        </p:nvSpPr>
        <p:spPr>
          <a:xfrm>
            <a:off x="823650" y="1147850"/>
            <a:ext cx="79236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latin typeface="Average"/>
                <a:ea typeface="Average"/>
                <a:cs typeface="Average"/>
                <a:sym typeface="Average"/>
              </a:rPr>
              <a:t>Membuat standar atau batas keterlambatan yang berbeda antara pihak logistik dan pihak pelanggan.</a:t>
            </a:r>
            <a:endParaRPr/>
          </a:p>
        </p:txBody>
      </p:sp>
      <p:pic>
        <p:nvPicPr>
          <p:cNvPr id="414" name="Google Shape;414;p68"/>
          <p:cNvPicPr preferRelativeResize="0"/>
          <p:nvPr/>
        </p:nvPicPr>
        <p:blipFill>
          <a:blip r:embed="rId3">
            <a:alphaModFix/>
          </a:blip>
          <a:stretch>
            <a:fillRect/>
          </a:stretch>
        </p:blipFill>
        <p:spPr>
          <a:xfrm>
            <a:off x="0" y="1675849"/>
            <a:ext cx="9144001" cy="34676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nvSpPr>
        <p:spPr>
          <a:xfrm>
            <a:off x="781305" y="522475"/>
            <a:ext cx="8053500" cy="9003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 sz="2700">
                <a:solidFill>
                  <a:srgbClr val="0198A3"/>
                </a:solidFill>
                <a:latin typeface="Montserrat"/>
                <a:ea typeface="Montserrat"/>
                <a:cs typeface="Montserrat"/>
                <a:sym typeface="Montserrat"/>
              </a:rPr>
              <a:t>General Shipment Flow Process Diagram: ML and Compensation Applied</a:t>
            </a:r>
            <a:endParaRPr b="1" i="0" sz="2400" u="none" cap="none" strike="noStrike">
              <a:solidFill>
                <a:srgbClr val="0198A3"/>
              </a:solidFill>
              <a:latin typeface="Montserrat"/>
              <a:ea typeface="Montserrat"/>
              <a:cs typeface="Montserrat"/>
              <a:sym typeface="Montserrat"/>
            </a:endParaRPr>
          </a:p>
        </p:txBody>
      </p:sp>
      <p:pic>
        <p:nvPicPr>
          <p:cNvPr id="420" name="Google Shape;420;p69"/>
          <p:cNvPicPr preferRelativeResize="0"/>
          <p:nvPr/>
        </p:nvPicPr>
        <p:blipFill>
          <a:blip r:embed="rId3">
            <a:alphaModFix/>
          </a:blip>
          <a:stretch>
            <a:fillRect/>
          </a:stretch>
        </p:blipFill>
        <p:spPr>
          <a:xfrm>
            <a:off x="312250" y="2784550"/>
            <a:ext cx="8839197" cy="68649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nvSpPr>
        <p:spPr>
          <a:xfrm>
            <a:off x="412850" y="446275"/>
            <a:ext cx="8731200" cy="6321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1800">
                <a:solidFill>
                  <a:srgbClr val="0198A3"/>
                </a:solidFill>
                <a:latin typeface="Montserrat"/>
                <a:ea typeface="Montserrat"/>
                <a:cs typeface="Montserrat"/>
                <a:sym typeface="Montserrat"/>
              </a:rPr>
              <a:t>Detailed Shipment Flow Process Diagram: ML, Dual-Late Redefinition, and Compensation Applied</a:t>
            </a:r>
            <a:endParaRPr b="1" i="0" sz="1800" u="none" cap="none" strike="noStrike">
              <a:solidFill>
                <a:srgbClr val="0198A3"/>
              </a:solidFill>
              <a:latin typeface="Montserrat"/>
              <a:ea typeface="Montserrat"/>
              <a:cs typeface="Montserrat"/>
              <a:sym typeface="Montserrat"/>
            </a:endParaRPr>
          </a:p>
        </p:txBody>
      </p:sp>
      <p:pic>
        <p:nvPicPr>
          <p:cNvPr id="426" name="Google Shape;426;p70"/>
          <p:cNvPicPr preferRelativeResize="0"/>
          <p:nvPr/>
        </p:nvPicPr>
        <p:blipFill>
          <a:blip r:embed="rId3">
            <a:alphaModFix/>
          </a:blip>
          <a:stretch>
            <a:fillRect/>
          </a:stretch>
        </p:blipFill>
        <p:spPr>
          <a:xfrm>
            <a:off x="0" y="1049244"/>
            <a:ext cx="9144003" cy="40942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nvSpPr>
        <p:spPr>
          <a:xfrm>
            <a:off x="781297" y="522475"/>
            <a:ext cx="3638400" cy="819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Customer Message Draft #1</a:t>
            </a:r>
            <a:endParaRPr b="1" i="0" sz="2400" u="none" cap="none" strike="noStrike">
              <a:solidFill>
                <a:srgbClr val="0198A3"/>
              </a:solidFill>
              <a:latin typeface="Montserrat"/>
              <a:ea typeface="Montserrat"/>
              <a:cs typeface="Montserrat"/>
              <a:sym typeface="Montserrat"/>
            </a:endParaRPr>
          </a:p>
        </p:txBody>
      </p:sp>
      <p:sp>
        <p:nvSpPr>
          <p:cNvPr id="432" name="Google Shape;432;p71"/>
          <p:cNvSpPr txBox="1"/>
          <p:nvPr>
            <p:ph idx="1" type="body"/>
          </p:nvPr>
        </p:nvSpPr>
        <p:spPr>
          <a:xfrm>
            <a:off x="781300" y="1497550"/>
            <a:ext cx="3755400" cy="336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a:latin typeface="Average"/>
                <a:ea typeface="Average"/>
                <a:cs typeface="Average"/>
                <a:sym typeface="Average"/>
              </a:rPr>
              <a:t>Isi surat:</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Permintaan maaf</a:t>
            </a:r>
            <a:endParaRPr>
              <a:latin typeface="Average"/>
              <a:ea typeface="Average"/>
              <a:cs typeface="Average"/>
              <a:sym typeface="Average"/>
            </a:endParaRPr>
          </a:p>
          <a:p>
            <a:pPr indent="0" lvl="0" marL="457200" rtl="0" algn="l">
              <a:lnSpc>
                <a:spcPct val="100000"/>
              </a:lnSpc>
              <a:spcBef>
                <a:spcPts val="0"/>
              </a:spcBef>
              <a:spcAft>
                <a:spcPts val="0"/>
              </a:spcAft>
              <a:buClr>
                <a:schemeClr val="dk1"/>
              </a:buClr>
              <a:buSzPts val="1100"/>
              <a:buFont typeface="Arial"/>
              <a:buNone/>
            </a:pPr>
            <a:r>
              <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Penyebab keterlambatan paket</a:t>
            </a:r>
            <a:endParaRPr>
              <a:latin typeface="Average"/>
              <a:ea typeface="Average"/>
              <a:cs typeface="Average"/>
              <a:sym typeface="Average"/>
            </a:endParaRPr>
          </a:p>
          <a:p>
            <a:pPr indent="0" lvl="0" marL="457200" rtl="0" algn="l">
              <a:lnSpc>
                <a:spcPct val="100000"/>
              </a:lnSpc>
              <a:spcBef>
                <a:spcPts val="0"/>
              </a:spcBef>
              <a:spcAft>
                <a:spcPts val="0"/>
              </a:spcAft>
              <a:buClr>
                <a:schemeClr val="dk1"/>
              </a:buClr>
              <a:buSzPts val="1100"/>
              <a:buFont typeface="Arial"/>
              <a:buNone/>
            </a:pPr>
            <a:r>
              <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Link untuk live tracking pengiriman paket</a:t>
            </a:r>
            <a:endParaRPr>
              <a:latin typeface="Average"/>
              <a:ea typeface="Average"/>
              <a:cs typeface="Average"/>
              <a:sym typeface="Average"/>
            </a:endParaRPr>
          </a:p>
          <a:p>
            <a:pPr indent="0" lvl="0" marL="457200" rtl="0" algn="l">
              <a:lnSpc>
                <a:spcPct val="100000"/>
              </a:lnSpc>
              <a:spcBef>
                <a:spcPts val="0"/>
              </a:spcBef>
              <a:spcAft>
                <a:spcPts val="0"/>
              </a:spcAft>
              <a:buClr>
                <a:schemeClr val="dk1"/>
              </a:buClr>
              <a:buSzPts val="1100"/>
              <a:buFont typeface="Arial"/>
              <a:buNone/>
            </a:pPr>
            <a:r>
              <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Customer akan dihubungi kembali setelah n hari jika paket belum juga sampai </a:t>
            </a:r>
            <a:endParaRPr/>
          </a:p>
        </p:txBody>
      </p:sp>
      <p:pic>
        <p:nvPicPr>
          <p:cNvPr id="433" name="Google Shape;433;p71"/>
          <p:cNvPicPr preferRelativeResize="0"/>
          <p:nvPr/>
        </p:nvPicPr>
        <p:blipFill>
          <a:blip r:embed="rId3">
            <a:alphaModFix/>
          </a:blip>
          <a:stretch>
            <a:fillRect/>
          </a:stretch>
        </p:blipFill>
        <p:spPr>
          <a:xfrm>
            <a:off x="4536635" y="0"/>
            <a:ext cx="4607365" cy="5143499"/>
          </a:xfrm>
          <a:prstGeom prst="rect">
            <a:avLst/>
          </a:prstGeom>
          <a:noFill/>
          <a:ln>
            <a:noFill/>
          </a:ln>
        </p:spPr>
      </p:pic>
      <p:cxnSp>
        <p:nvCxnSpPr>
          <p:cNvPr id="434" name="Google Shape;434;p71"/>
          <p:cNvCxnSpPr/>
          <p:nvPr/>
        </p:nvCxnSpPr>
        <p:spPr>
          <a:xfrm flipH="1" rot="10800000">
            <a:off x="2700450" y="845225"/>
            <a:ext cx="2316600" cy="1034400"/>
          </a:xfrm>
          <a:prstGeom prst="straightConnector1">
            <a:avLst/>
          </a:prstGeom>
          <a:noFill/>
          <a:ln cap="flat" cmpd="sng" w="28575">
            <a:solidFill>
              <a:schemeClr val="dk1"/>
            </a:solidFill>
            <a:prstDash val="solid"/>
            <a:round/>
            <a:headEnd len="med" w="med" type="none"/>
            <a:tailEnd len="med" w="med" type="triangle"/>
          </a:ln>
        </p:spPr>
      </p:cxnSp>
      <p:cxnSp>
        <p:nvCxnSpPr>
          <p:cNvPr id="435" name="Google Shape;435;p71"/>
          <p:cNvCxnSpPr/>
          <p:nvPr/>
        </p:nvCxnSpPr>
        <p:spPr>
          <a:xfrm flipH="1" rot="10800000">
            <a:off x="4026400" y="2418850"/>
            <a:ext cx="990600" cy="1005300"/>
          </a:xfrm>
          <a:prstGeom prst="straightConnector1">
            <a:avLst/>
          </a:prstGeom>
          <a:noFill/>
          <a:ln cap="flat" cmpd="sng" w="28575">
            <a:solidFill>
              <a:schemeClr val="dk1"/>
            </a:solidFill>
            <a:prstDash val="solid"/>
            <a:round/>
            <a:headEnd len="med" w="med" type="none"/>
            <a:tailEnd len="med" w="med" type="triangle"/>
          </a:ln>
        </p:spPr>
      </p:cxnSp>
      <p:cxnSp>
        <p:nvCxnSpPr>
          <p:cNvPr id="436" name="Google Shape;436;p71"/>
          <p:cNvCxnSpPr/>
          <p:nvPr/>
        </p:nvCxnSpPr>
        <p:spPr>
          <a:xfrm flipH="1" rot="10800000">
            <a:off x="3764125" y="1340475"/>
            <a:ext cx="1224000" cy="918000"/>
          </a:xfrm>
          <a:prstGeom prst="straightConnector1">
            <a:avLst/>
          </a:prstGeom>
          <a:noFill/>
          <a:ln cap="flat" cmpd="sng" w="28575">
            <a:solidFill>
              <a:schemeClr val="dk1"/>
            </a:solidFill>
            <a:prstDash val="solid"/>
            <a:round/>
            <a:headEnd len="med" w="med" type="none"/>
            <a:tailEnd len="med" w="med" type="triangle"/>
          </a:ln>
        </p:spPr>
      </p:cxnSp>
      <p:cxnSp>
        <p:nvCxnSpPr>
          <p:cNvPr id="437" name="Google Shape;437;p71"/>
          <p:cNvCxnSpPr/>
          <p:nvPr/>
        </p:nvCxnSpPr>
        <p:spPr>
          <a:xfrm flipH="1" rot="10800000">
            <a:off x="4084675" y="1908925"/>
            <a:ext cx="888600" cy="8304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2"/>
          <p:cNvSpPr txBox="1"/>
          <p:nvPr/>
        </p:nvSpPr>
        <p:spPr>
          <a:xfrm>
            <a:off x="781297" y="522475"/>
            <a:ext cx="3720900" cy="819600"/>
          </a:xfrm>
          <a:prstGeom prst="rect">
            <a:avLst/>
          </a:prstGeom>
          <a:noFill/>
          <a:ln>
            <a:noFill/>
          </a:ln>
        </p:spPr>
        <p:txBody>
          <a:bodyPr anchorCtr="0" anchor="t" bIns="34275" lIns="68575" spcFirstLastPara="1" rIns="68575" wrap="square" tIns="34275">
            <a:spAutoFit/>
          </a:bodyPr>
          <a:lstStyle/>
          <a:p>
            <a:pPr indent="0" lvl="0" marL="0" rtl="0" algn="l">
              <a:lnSpc>
                <a:spcPct val="103125"/>
              </a:lnSpc>
              <a:spcBef>
                <a:spcPts val="0"/>
              </a:spcBef>
              <a:spcAft>
                <a:spcPts val="0"/>
              </a:spcAft>
              <a:buClr>
                <a:schemeClr val="dk1"/>
              </a:buClr>
              <a:buSzPts val="2400"/>
              <a:buFont typeface="Arial"/>
              <a:buNone/>
            </a:pPr>
            <a:r>
              <a:rPr b="1" lang="en" sz="2400">
                <a:solidFill>
                  <a:srgbClr val="0198A3"/>
                </a:solidFill>
                <a:latin typeface="Montserrat"/>
                <a:ea typeface="Montserrat"/>
                <a:cs typeface="Montserrat"/>
                <a:sym typeface="Montserrat"/>
              </a:rPr>
              <a:t>Customer Message Draft #2</a:t>
            </a:r>
            <a:endParaRPr b="1" i="0" sz="2400" u="none" cap="none" strike="noStrike">
              <a:solidFill>
                <a:srgbClr val="0198A3"/>
              </a:solidFill>
              <a:latin typeface="Montserrat"/>
              <a:ea typeface="Montserrat"/>
              <a:cs typeface="Montserrat"/>
              <a:sym typeface="Montserrat"/>
            </a:endParaRPr>
          </a:p>
        </p:txBody>
      </p:sp>
      <p:pic>
        <p:nvPicPr>
          <p:cNvPr id="443" name="Google Shape;443;p72"/>
          <p:cNvPicPr preferRelativeResize="0"/>
          <p:nvPr/>
        </p:nvPicPr>
        <p:blipFill>
          <a:blip r:embed="rId3">
            <a:alphaModFix/>
          </a:blip>
          <a:stretch>
            <a:fillRect/>
          </a:stretch>
        </p:blipFill>
        <p:spPr>
          <a:xfrm>
            <a:off x="4502314" y="0"/>
            <a:ext cx="4641686" cy="5143500"/>
          </a:xfrm>
          <a:prstGeom prst="rect">
            <a:avLst/>
          </a:prstGeom>
          <a:noFill/>
          <a:ln>
            <a:noFill/>
          </a:ln>
        </p:spPr>
      </p:pic>
      <p:sp>
        <p:nvSpPr>
          <p:cNvPr id="444" name="Google Shape;444;p72"/>
          <p:cNvSpPr txBox="1"/>
          <p:nvPr>
            <p:ph idx="1" type="body"/>
          </p:nvPr>
        </p:nvSpPr>
        <p:spPr>
          <a:xfrm>
            <a:off x="781300" y="1497550"/>
            <a:ext cx="3755400" cy="336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a:latin typeface="Average"/>
                <a:ea typeface="Average"/>
                <a:cs typeface="Average"/>
                <a:sym typeface="Average"/>
              </a:rPr>
              <a:t>Isi surat:</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Permintaan maaf</a:t>
            </a:r>
            <a:endParaRPr>
              <a:latin typeface="Average"/>
              <a:ea typeface="Average"/>
              <a:cs typeface="Average"/>
              <a:sym typeface="Average"/>
            </a:endParaRPr>
          </a:p>
          <a:p>
            <a:pPr indent="0" lvl="0" marL="457200" rtl="0" algn="l">
              <a:lnSpc>
                <a:spcPct val="100000"/>
              </a:lnSpc>
              <a:spcBef>
                <a:spcPts val="0"/>
              </a:spcBef>
              <a:spcAft>
                <a:spcPts val="0"/>
              </a:spcAft>
              <a:buNone/>
            </a:pPr>
            <a:r>
              <a:t/>
            </a:r>
            <a:endParaRPr>
              <a:latin typeface="Average"/>
              <a:ea typeface="Average"/>
              <a:cs typeface="Average"/>
              <a:sym typeface="Average"/>
            </a:endParaRPr>
          </a:p>
          <a:p>
            <a:pPr indent="-317500" lvl="0" marL="457200" rtl="0" algn="l">
              <a:lnSpc>
                <a:spcPct val="100000"/>
              </a:lnSpc>
              <a:spcBef>
                <a:spcPts val="0"/>
              </a:spcBef>
              <a:spcAft>
                <a:spcPts val="0"/>
              </a:spcAft>
              <a:buSzPts val="1400"/>
              <a:buFont typeface="Average"/>
              <a:buAutoNum type="arabicPeriod"/>
            </a:pPr>
            <a:r>
              <a:rPr lang="en">
                <a:latin typeface="Average"/>
                <a:ea typeface="Average"/>
                <a:cs typeface="Average"/>
                <a:sym typeface="Average"/>
              </a:rPr>
              <a:t>Pemberian kupon diskon atau refund ongkos kirim</a:t>
            </a:r>
            <a:endParaRPr/>
          </a:p>
        </p:txBody>
      </p:sp>
      <p:cxnSp>
        <p:nvCxnSpPr>
          <p:cNvPr id="445" name="Google Shape;445;p72"/>
          <p:cNvCxnSpPr/>
          <p:nvPr/>
        </p:nvCxnSpPr>
        <p:spPr>
          <a:xfrm flipH="1" rot="10800000">
            <a:off x="4172100" y="1865175"/>
            <a:ext cx="728700" cy="495300"/>
          </a:xfrm>
          <a:prstGeom prst="straightConnector1">
            <a:avLst/>
          </a:prstGeom>
          <a:noFill/>
          <a:ln cap="flat" cmpd="sng" w="28575">
            <a:solidFill>
              <a:schemeClr val="dk1"/>
            </a:solidFill>
            <a:prstDash val="solid"/>
            <a:round/>
            <a:headEnd len="med" w="med" type="none"/>
            <a:tailEnd len="med" w="med" type="triangle"/>
          </a:ln>
        </p:spPr>
      </p:cxnSp>
      <p:cxnSp>
        <p:nvCxnSpPr>
          <p:cNvPr id="446" name="Google Shape;446;p72"/>
          <p:cNvCxnSpPr/>
          <p:nvPr/>
        </p:nvCxnSpPr>
        <p:spPr>
          <a:xfrm flipH="1" rot="10800000">
            <a:off x="2715025" y="874200"/>
            <a:ext cx="2244000" cy="1020000"/>
          </a:xfrm>
          <a:prstGeom prst="straightConnector1">
            <a:avLst/>
          </a:prstGeom>
          <a:noFill/>
          <a:ln cap="flat" cmpd="sng" w="28575">
            <a:solidFill>
              <a:schemeClr val="dk1"/>
            </a:solidFill>
            <a:prstDash val="solid"/>
            <a:round/>
            <a:headEnd len="med" w="med" type="none"/>
            <a:tailEnd len="med" w="med" type="triangle"/>
          </a:ln>
        </p:spPr>
      </p:cxnSp>
    </p:spTree>
  </p:cSld>
  <p:clrMapOvr>
    <a:masterClrMapping/>
  </p:clrMapOvr>
  <mc:AlternateContent>
    <mc:Choice Requires="p14">
      <p:transition spd="slow" p14:dur="700">
        <p:fade/>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3"/>
          <p:cNvSpPr txBox="1"/>
          <p:nvPr/>
        </p:nvSpPr>
        <p:spPr>
          <a:xfrm>
            <a:off x="434050" y="370075"/>
            <a:ext cx="3956700" cy="1200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Simulation: Independence and Controlled Variables</a:t>
            </a:r>
            <a:endParaRPr b="1" i="0" sz="2400" u="none" cap="none" strike="noStrike">
              <a:solidFill>
                <a:srgbClr val="0198A3"/>
              </a:solidFill>
              <a:latin typeface="Montserrat"/>
              <a:ea typeface="Montserrat"/>
              <a:cs typeface="Montserrat"/>
              <a:sym typeface="Montserrat"/>
            </a:endParaRPr>
          </a:p>
        </p:txBody>
      </p:sp>
      <p:sp>
        <p:nvSpPr>
          <p:cNvPr id="452" name="Google Shape;452;p73"/>
          <p:cNvSpPr txBox="1"/>
          <p:nvPr/>
        </p:nvSpPr>
        <p:spPr>
          <a:xfrm>
            <a:off x="434050" y="1491550"/>
            <a:ext cx="38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Asumsi yang digunakan (variabel terkontrol):</a:t>
            </a:r>
            <a:endParaRPr>
              <a:solidFill>
                <a:schemeClr val="dk1"/>
              </a:solidFill>
              <a:latin typeface="Average"/>
              <a:ea typeface="Average"/>
              <a:cs typeface="Average"/>
              <a:sym typeface="Average"/>
            </a:endParaRPr>
          </a:p>
        </p:txBody>
      </p:sp>
      <p:sp>
        <p:nvSpPr>
          <p:cNvPr id="453" name="Google Shape;453;p73"/>
          <p:cNvSpPr txBox="1"/>
          <p:nvPr/>
        </p:nvSpPr>
        <p:spPr>
          <a:xfrm>
            <a:off x="4314650" y="484075"/>
            <a:ext cx="383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Average"/>
                <a:ea typeface="Average"/>
                <a:cs typeface="Average"/>
                <a:sym typeface="Average"/>
              </a:rPr>
              <a:t>Skenario yang digunakan (variabel terikat):</a:t>
            </a:r>
            <a:endParaRPr>
              <a:solidFill>
                <a:schemeClr val="dk1"/>
              </a:solidFill>
              <a:latin typeface="Average"/>
              <a:ea typeface="Average"/>
              <a:cs typeface="Average"/>
              <a:sym typeface="Average"/>
            </a:endParaRPr>
          </a:p>
        </p:txBody>
      </p:sp>
      <p:pic>
        <p:nvPicPr>
          <p:cNvPr id="454" name="Google Shape;454;p73"/>
          <p:cNvPicPr preferRelativeResize="0"/>
          <p:nvPr/>
        </p:nvPicPr>
        <p:blipFill rotWithShape="1">
          <a:blip r:embed="rId3">
            <a:alphaModFix/>
          </a:blip>
          <a:srcRect b="0" l="346" r="564" t="754"/>
          <a:stretch/>
        </p:blipFill>
        <p:spPr>
          <a:xfrm>
            <a:off x="0" y="1891750"/>
            <a:ext cx="4268050" cy="3251750"/>
          </a:xfrm>
          <a:prstGeom prst="rect">
            <a:avLst/>
          </a:prstGeom>
          <a:noFill/>
          <a:ln>
            <a:noFill/>
          </a:ln>
        </p:spPr>
      </p:pic>
      <p:pic>
        <p:nvPicPr>
          <p:cNvPr id="455" name="Google Shape;455;p73"/>
          <p:cNvPicPr preferRelativeResize="0"/>
          <p:nvPr/>
        </p:nvPicPr>
        <p:blipFill rotWithShape="1">
          <a:blip r:embed="rId4">
            <a:alphaModFix/>
          </a:blip>
          <a:srcRect b="738" l="473" r="868" t="797"/>
          <a:stretch/>
        </p:blipFill>
        <p:spPr>
          <a:xfrm>
            <a:off x="4390850" y="884275"/>
            <a:ext cx="4700850" cy="4230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4"/>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Simulation: Result</a:t>
            </a:r>
            <a:endParaRPr b="1" i="0" sz="2400" u="none" cap="none" strike="noStrike">
              <a:solidFill>
                <a:srgbClr val="0198A3"/>
              </a:solidFill>
              <a:latin typeface="Montserrat"/>
              <a:ea typeface="Montserrat"/>
              <a:cs typeface="Montserrat"/>
              <a:sym typeface="Montserrat"/>
            </a:endParaRPr>
          </a:p>
        </p:txBody>
      </p:sp>
      <p:pic>
        <p:nvPicPr>
          <p:cNvPr id="461" name="Google Shape;461;p74"/>
          <p:cNvPicPr preferRelativeResize="0"/>
          <p:nvPr/>
        </p:nvPicPr>
        <p:blipFill rotWithShape="1">
          <a:blip r:embed="rId3">
            <a:alphaModFix/>
          </a:blip>
          <a:srcRect b="0" l="317" r="426" t="626"/>
          <a:stretch/>
        </p:blipFill>
        <p:spPr>
          <a:xfrm>
            <a:off x="1273175" y="977900"/>
            <a:ext cx="7039125" cy="4165600"/>
          </a:xfrm>
          <a:prstGeom prst="rect">
            <a:avLst/>
          </a:prstGeom>
          <a:noFill/>
          <a:ln>
            <a:noFill/>
          </a:ln>
        </p:spPr>
      </p:pic>
      <p:sp>
        <p:nvSpPr>
          <p:cNvPr id="462" name="Google Shape;462;p74"/>
          <p:cNvSpPr/>
          <p:nvPr/>
        </p:nvSpPr>
        <p:spPr>
          <a:xfrm>
            <a:off x="5964325" y="4458675"/>
            <a:ext cx="1238400" cy="262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0000"/>
              </a:high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5"/>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Simulation: Result</a:t>
            </a:r>
            <a:endParaRPr b="1" i="0" sz="2400" u="none" cap="none" strike="noStrike">
              <a:solidFill>
                <a:srgbClr val="0198A3"/>
              </a:solidFill>
              <a:latin typeface="Montserrat"/>
              <a:ea typeface="Montserrat"/>
              <a:cs typeface="Montserrat"/>
              <a:sym typeface="Montserrat"/>
            </a:endParaRPr>
          </a:p>
        </p:txBody>
      </p:sp>
      <p:sp>
        <p:nvSpPr>
          <p:cNvPr id="468" name="Google Shape;468;p75"/>
          <p:cNvSpPr/>
          <p:nvPr/>
        </p:nvSpPr>
        <p:spPr>
          <a:xfrm>
            <a:off x="2735450" y="1142200"/>
            <a:ext cx="3652200" cy="2003700"/>
          </a:xfrm>
          <a:prstGeom prst="rect">
            <a:avLst/>
          </a:prstGeom>
          <a:noFill/>
          <a:ln cap="flat" cmpd="sng" w="2857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69" name="Google Shape;469;p75"/>
          <p:cNvSpPr txBox="1"/>
          <p:nvPr/>
        </p:nvSpPr>
        <p:spPr>
          <a:xfrm>
            <a:off x="311700" y="1255275"/>
            <a:ext cx="8520600" cy="1890600"/>
          </a:xfrm>
          <a:prstGeom prst="rect">
            <a:avLst/>
          </a:prstGeom>
          <a:noFill/>
          <a:ln>
            <a:noFill/>
          </a:ln>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 sz="12000">
                <a:solidFill>
                  <a:schemeClr val="dk1"/>
                </a:solidFill>
                <a:latin typeface="Oswald"/>
                <a:ea typeface="Oswald"/>
                <a:cs typeface="Oswald"/>
                <a:sym typeface="Oswald"/>
              </a:rPr>
              <a:t>+22%</a:t>
            </a:r>
            <a:endParaRPr sz="12000">
              <a:solidFill>
                <a:schemeClr val="dk1"/>
              </a:solidFill>
              <a:latin typeface="Oswald"/>
              <a:ea typeface="Oswald"/>
              <a:cs typeface="Oswald"/>
              <a:sym typeface="Oswald"/>
            </a:endParaRPr>
          </a:p>
        </p:txBody>
      </p:sp>
      <p:sp>
        <p:nvSpPr>
          <p:cNvPr id="470" name="Google Shape;470;p75"/>
          <p:cNvSpPr txBox="1"/>
          <p:nvPr/>
        </p:nvSpPr>
        <p:spPr>
          <a:xfrm>
            <a:off x="311700" y="3228425"/>
            <a:ext cx="8520600" cy="13008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0"/>
              </a:spcAft>
              <a:buNone/>
            </a:pPr>
            <a:r>
              <a:rPr lang="en" sz="1800">
                <a:solidFill>
                  <a:schemeClr val="dk1"/>
                </a:solidFill>
                <a:latin typeface="Average"/>
                <a:ea typeface="Average"/>
                <a:cs typeface="Average"/>
                <a:sym typeface="Average"/>
              </a:rPr>
              <a:t>customer retention rate +</a:t>
            </a:r>
            <a:endParaRPr sz="1800">
              <a:solidFill>
                <a:schemeClr val="dk1"/>
              </a:solidFill>
              <a:latin typeface="Average"/>
              <a:ea typeface="Average"/>
              <a:cs typeface="Average"/>
              <a:sym typeface="Average"/>
            </a:endParaRPr>
          </a:p>
          <a:p>
            <a:pPr indent="0" lvl="0" marL="0" rtl="0" algn="ctr">
              <a:lnSpc>
                <a:spcPct val="115000"/>
              </a:lnSpc>
              <a:spcBef>
                <a:spcPts val="1200"/>
              </a:spcBef>
              <a:spcAft>
                <a:spcPts val="0"/>
              </a:spcAft>
              <a:buNone/>
            </a:pPr>
            <a:r>
              <a:rPr lang="en" sz="1800">
                <a:solidFill>
                  <a:schemeClr val="dk1"/>
                </a:solidFill>
                <a:latin typeface="Average"/>
                <a:ea typeface="Average"/>
                <a:cs typeface="Average"/>
                <a:sym typeface="Average"/>
              </a:rPr>
              <a:t>72.76% → 94.90%</a:t>
            </a:r>
            <a:endParaRPr sz="1800">
              <a:solidFill>
                <a:schemeClr val="dk1"/>
              </a:solidFill>
              <a:latin typeface="Average"/>
              <a:ea typeface="Average"/>
              <a:cs typeface="Average"/>
              <a:sym typeface="Average"/>
            </a:endParaRPr>
          </a:p>
          <a:p>
            <a:pPr indent="0" lvl="0" marL="0" rtl="0" algn="ctr">
              <a:lnSpc>
                <a:spcPct val="115000"/>
              </a:lnSpc>
              <a:spcBef>
                <a:spcPts val="1200"/>
              </a:spcBef>
              <a:spcAft>
                <a:spcPts val="1200"/>
              </a:spcAft>
              <a:buNone/>
            </a:pPr>
            <a:r>
              <a:t/>
            </a:r>
            <a:endParaRPr sz="1800">
              <a:solidFill>
                <a:schemeClr val="dk1"/>
              </a:solidFill>
              <a:latin typeface="Average"/>
              <a:ea typeface="Average"/>
              <a:cs typeface="Average"/>
              <a:sym typeface="Average"/>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Simulation: Result</a:t>
            </a:r>
            <a:endParaRPr b="1" i="0" sz="2400" u="none" cap="none" strike="noStrike">
              <a:solidFill>
                <a:srgbClr val="0198A3"/>
              </a:solidFill>
              <a:latin typeface="Montserrat"/>
              <a:ea typeface="Montserrat"/>
              <a:cs typeface="Montserrat"/>
              <a:sym typeface="Montserrat"/>
            </a:endParaRPr>
          </a:p>
        </p:txBody>
      </p:sp>
      <p:pic>
        <p:nvPicPr>
          <p:cNvPr id="476" name="Google Shape;476;p76"/>
          <p:cNvPicPr preferRelativeResize="0"/>
          <p:nvPr/>
        </p:nvPicPr>
        <p:blipFill>
          <a:blip r:embed="rId3">
            <a:alphaModFix/>
          </a:blip>
          <a:stretch>
            <a:fillRect/>
          </a:stretch>
        </p:blipFill>
        <p:spPr>
          <a:xfrm>
            <a:off x="1335838" y="1055182"/>
            <a:ext cx="6472329" cy="387761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2"/>
          <p:cNvSpPr txBox="1"/>
          <p:nvPr/>
        </p:nvSpPr>
        <p:spPr>
          <a:xfrm>
            <a:off x="781302" y="522475"/>
            <a:ext cx="6501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a:t>
            </a:r>
            <a:endParaRPr b="1" i="0" sz="2400" u="none" cap="none" strike="noStrike">
              <a:solidFill>
                <a:srgbClr val="0198A3"/>
              </a:solidFill>
              <a:latin typeface="Montserrat"/>
              <a:ea typeface="Montserrat"/>
              <a:cs typeface="Montserrat"/>
              <a:sym typeface="Montserrat"/>
            </a:endParaRPr>
          </a:p>
        </p:txBody>
      </p:sp>
      <p:pic>
        <p:nvPicPr>
          <p:cNvPr id="138" name="Google Shape;138;p32"/>
          <p:cNvPicPr preferRelativeResize="0"/>
          <p:nvPr/>
        </p:nvPicPr>
        <p:blipFill>
          <a:blip r:embed="rId3">
            <a:alphaModFix/>
          </a:blip>
          <a:stretch>
            <a:fillRect/>
          </a:stretch>
        </p:blipFill>
        <p:spPr>
          <a:xfrm>
            <a:off x="4908350" y="961075"/>
            <a:ext cx="3343275" cy="2647950"/>
          </a:xfrm>
          <a:prstGeom prst="rect">
            <a:avLst/>
          </a:prstGeom>
          <a:noFill/>
          <a:ln>
            <a:noFill/>
          </a:ln>
        </p:spPr>
      </p:pic>
      <p:sp>
        <p:nvSpPr>
          <p:cNvPr id="139" name="Google Shape;139;p32"/>
          <p:cNvSpPr txBox="1"/>
          <p:nvPr/>
        </p:nvSpPr>
        <p:spPr>
          <a:xfrm>
            <a:off x="781297" y="1415775"/>
            <a:ext cx="3790800" cy="1443000"/>
          </a:xfrm>
          <a:prstGeom prst="rect">
            <a:avLst/>
          </a:prstGeom>
          <a:noFill/>
          <a:ln>
            <a:noFill/>
          </a:ln>
        </p:spPr>
        <p:txBody>
          <a:bodyPr anchorCtr="0" anchor="t" bIns="34275" lIns="68575" spcFirstLastPara="1" rIns="68575" wrap="square" tIns="34275">
            <a:spAutoFit/>
          </a:bodyPr>
          <a:lstStyle/>
          <a:p>
            <a:pPr indent="-323850" lvl="0" marL="4572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Terdapat </a:t>
            </a:r>
            <a:r>
              <a:rPr b="1" lang="en" sz="1500">
                <a:solidFill>
                  <a:schemeClr val="dk1"/>
                </a:solidFill>
                <a:latin typeface="Dosis"/>
                <a:ea typeface="Dosis"/>
                <a:cs typeface="Dosis"/>
                <a:sym typeface="Dosis"/>
              </a:rPr>
              <a:t>10999 </a:t>
            </a:r>
            <a:r>
              <a:rPr lang="en" sz="1500">
                <a:solidFill>
                  <a:schemeClr val="dk1"/>
                </a:solidFill>
                <a:latin typeface="Dosis"/>
                <a:ea typeface="Dosis"/>
                <a:cs typeface="Dosis"/>
                <a:sym typeface="Dosis"/>
              </a:rPr>
              <a:t>observasi</a:t>
            </a:r>
            <a:endParaRPr sz="1500">
              <a:solidFill>
                <a:schemeClr val="dk1"/>
              </a:solidFill>
              <a:latin typeface="Dosis"/>
              <a:ea typeface="Dosis"/>
              <a:cs typeface="Dosis"/>
              <a:sym typeface="Dosis"/>
            </a:endParaRPr>
          </a:p>
          <a:p>
            <a:pPr indent="-323850" lvl="0" marL="4572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Semua</a:t>
            </a:r>
            <a:r>
              <a:rPr b="1" lang="en" sz="1500">
                <a:solidFill>
                  <a:schemeClr val="dk1"/>
                </a:solidFill>
                <a:latin typeface="Dosis"/>
                <a:ea typeface="Dosis"/>
                <a:cs typeface="Dosis"/>
                <a:sym typeface="Dosis"/>
              </a:rPr>
              <a:t> tipe data</a:t>
            </a:r>
            <a:r>
              <a:rPr lang="en" sz="1500">
                <a:solidFill>
                  <a:schemeClr val="dk1"/>
                </a:solidFill>
                <a:latin typeface="Dosis"/>
                <a:ea typeface="Dosis"/>
                <a:cs typeface="Dosis"/>
                <a:sym typeface="Dosis"/>
              </a:rPr>
              <a:t> sudah benar</a:t>
            </a:r>
            <a:endParaRPr sz="1500">
              <a:solidFill>
                <a:schemeClr val="dk1"/>
              </a:solidFill>
              <a:latin typeface="Dosis"/>
              <a:ea typeface="Dosis"/>
              <a:cs typeface="Dosis"/>
              <a:sym typeface="Dosis"/>
            </a:endParaRPr>
          </a:p>
          <a:p>
            <a:pPr indent="-323850" lvl="0" marL="4572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Tidak ada </a:t>
            </a:r>
            <a:r>
              <a:rPr b="1" lang="en" sz="1500">
                <a:solidFill>
                  <a:schemeClr val="dk1"/>
                </a:solidFill>
                <a:latin typeface="Dosis"/>
                <a:ea typeface="Dosis"/>
                <a:cs typeface="Dosis"/>
                <a:sym typeface="Dosis"/>
              </a:rPr>
              <a:t>null </a:t>
            </a:r>
            <a:r>
              <a:rPr lang="en" sz="1500">
                <a:solidFill>
                  <a:schemeClr val="dk1"/>
                </a:solidFill>
                <a:latin typeface="Dosis"/>
                <a:ea typeface="Dosis"/>
                <a:cs typeface="Dosis"/>
                <a:sym typeface="Dosis"/>
              </a:rPr>
              <a:t>values</a:t>
            </a:r>
            <a:endParaRPr sz="1500">
              <a:solidFill>
                <a:schemeClr val="dk1"/>
              </a:solidFill>
              <a:latin typeface="Dosis"/>
              <a:ea typeface="Dosis"/>
              <a:cs typeface="Dosis"/>
              <a:sym typeface="Dosis"/>
            </a:endParaRPr>
          </a:p>
          <a:p>
            <a:pPr indent="-323850" lvl="0" marL="457200" marR="0" rtl="0" algn="l">
              <a:lnSpc>
                <a:spcPct val="165000"/>
              </a:lnSpc>
              <a:spcBef>
                <a:spcPts val="0"/>
              </a:spcBef>
              <a:spcAft>
                <a:spcPts val="0"/>
              </a:spcAft>
              <a:buClr>
                <a:schemeClr val="dk1"/>
              </a:buClr>
              <a:buSzPts val="1500"/>
              <a:buFont typeface="Dosis"/>
              <a:buChar char="●"/>
            </a:pPr>
            <a:r>
              <a:rPr lang="en" sz="1500">
                <a:solidFill>
                  <a:schemeClr val="dk1"/>
                </a:solidFill>
                <a:latin typeface="Dosis"/>
                <a:ea typeface="Dosis"/>
                <a:cs typeface="Dosis"/>
                <a:sym typeface="Dosis"/>
              </a:rPr>
              <a:t>Tidak ada </a:t>
            </a:r>
            <a:r>
              <a:rPr b="1" lang="en" sz="1500">
                <a:solidFill>
                  <a:schemeClr val="dk1"/>
                </a:solidFill>
                <a:latin typeface="Dosis"/>
                <a:ea typeface="Dosis"/>
                <a:cs typeface="Dosis"/>
                <a:sym typeface="Dosis"/>
              </a:rPr>
              <a:t>duplicated </a:t>
            </a:r>
            <a:r>
              <a:rPr lang="en" sz="1500">
                <a:solidFill>
                  <a:schemeClr val="dk1"/>
                </a:solidFill>
                <a:latin typeface="Dosis"/>
                <a:ea typeface="Dosis"/>
                <a:cs typeface="Dosis"/>
                <a:sym typeface="Dosis"/>
              </a:rPr>
              <a:t>values</a:t>
            </a:r>
            <a:endParaRPr sz="1500">
              <a:solidFill>
                <a:schemeClr val="dk1"/>
              </a:solidFill>
              <a:latin typeface="Dosis"/>
              <a:ea typeface="Dosis"/>
              <a:cs typeface="Dosis"/>
              <a:sym typeface="Dosis"/>
            </a:endParaRPr>
          </a:p>
        </p:txBody>
      </p:sp>
      <p:pic>
        <p:nvPicPr>
          <p:cNvPr id="140" name="Google Shape;140;p32"/>
          <p:cNvPicPr preferRelativeResize="0"/>
          <p:nvPr/>
        </p:nvPicPr>
        <p:blipFill>
          <a:blip r:embed="rId4">
            <a:alphaModFix/>
          </a:blip>
          <a:stretch>
            <a:fillRect/>
          </a:stretch>
        </p:blipFill>
        <p:spPr>
          <a:xfrm>
            <a:off x="4908350" y="3804675"/>
            <a:ext cx="1571625" cy="609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7"/>
          <p:cNvSpPr txBox="1"/>
          <p:nvPr/>
        </p:nvSpPr>
        <p:spPr>
          <a:xfrm>
            <a:off x="704250" y="522475"/>
            <a:ext cx="84399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 sz="2400">
                <a:solidFill>
                  <a:srgbClr val="0198A3"/>
                </a:solidFill>
                <a:latin typeface="Montserrat"/>
                <a:ea typeface="Montserrat"/>
                <a:cs typeface="Montserrat"/>
                <a:sym typeface="Montserrat"/>
              </a:rPr>
              <a:t>Sensitivity Analysis: Scenario B4 with Discount Rate and Refund Delivery Cost as Independent Variables</a:t>
            </a:r>
            <a:endParaRPr b="1" i="0" sz="1800" u="none" cap="none" strike="noStrike">
              <a:solidFill>
                <a:srgbClr val="0198A3"/>
              </a:solidFill>
              <a:latin typeface="Montserrat"/>
              <a:ea typeface="Montserrat"/>
              <a:cs typeface="Montserrat"/>
              <a:sym typeface="Montserrat"/>
            </a:endParaRPr>
          </a:p>
        </p:txBody>
      </p:sp>
      <p:graphicFrame>
        <p:nvGraphicFramePr>
          <p:cNvPr id="482" name="Google Shape;482;p77"/>
          <p:cNvGraphicFramePr/>
          <p:nvPr/>
        </p:nvGraphicFramePr>
        <p:xfrm>
          <a:off x="1562100" y="1619250"/>
          <a:ext cx="3000000" cy="3000000"/>
        </p:xfrm>
        <a:graphic>
          <a:graphicData uri="http://schemas.openxmlformats.org/drawingml/2006/table">
            <a:tbl>
              <a:tblPr>
                <a:noFill/>
                <a:tableStyleId>{664B9596-044C-4CFA-AF2E-3AC9580D6767}</a:tableStyleId>
              </a:tblPr>
              <a:tblGrid>
                <a:gridCol w="1491525"/>
                <a:gridCol w="1491525"/>
              </a:tblGrid>
              <a:tr h="609575">
                <a:tc>
                  <a:txBody>
                    <a:bodyPr/>
                    <a:lstStyle/>
                    <a:p>
                      <a:pPr indent="0" lvl="0" marL="0" rtl="0" algn="ctr">
                        <a:spcBef>
                          <a:spcPts val="0"/>
                        </a:spcBef>
                        <a:spcAft>
                          <a:spcPts val="0"/>
                        </a:spcAft>
                        <a:buNone/>
                      </a:pPr>
                      <a:r>
                        <a:rPr b="1" lang="en">
                          <a:solidFill>
                            <a:schemeClr val="dk1"/>
                          </a:solidFill>
                        </a:rPr>
                        <a:t>Discount (%)</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Margin of net revenue (%)</a:t>
                      </a:r>
                      <a:endParaRPr b="1">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5.00%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3.29%</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10.00%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2.62%</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15.00%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1.95%</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20.00%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1.29%</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25.00%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0.62%</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29.66%</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0.00%</a:t>
                      </a:r>
                      <a:endParaRPr>
                        <a:solidFill>
                          <a:schemeClr val="dk1"/>
                        </a:solidFill>
                      </a:endParaRPr>
                    </a:p>
                  </a:txBody>
                  <a:tcPr marT="91425" marB="91425" marR="91425" marL="91425" anchor="ctr"/>
                </a:tc>
              </a:tr>
            </a:tbl>
          </a:graphicData>
        </a:graphic>
      </p:graphicFrame>
      <p:graphicFrame>
        <p:nvGraphicFramePr>
          <p:cNvPr id="483" name="Google Shape;483;p77"/>
          <p:cNvGraphicFramePr/>
          <p:nvPr/>
        </p:nvGraphicFramePr>
        <p:xfrm>
          <a:off x="5190375" y="1619250"/>
          <a:ext cx="3000000" cy="3000000"/>
        </p:xfrm>
        <a:graphic>
          <a:graphicData uri="http://schemas.openxmlformats.org/drawingml/2006/table">
            <a:tbl>
              <a:tblPr>
                <a:noFill/>
                <a:tableStyleId>{664B9596-044C-4CFA-AF2E-3AC9580D6767}</a:tableStyleId>
              </a:tblPr>
              <a:tblGrid>
                <a:gridCol w="1491525"/>
                <a:gridCol w="1491525"/>
              </a:tblGrid>
              <a:tr h="609575">
                <a:tc>
                  <a:txBody>
                    <a:bodyPr/>
                    <a:lstStyle/>
                    <a:p>
                      <a:pPr indent="0" lvl="0" marL="0" rtl="0" algn="ctr">
                        <a:spcBef>
                          <a:spcPts val="0"/>
                        </a:spcBef>
                        <a:spcAft>
                          <a:spcPts val="0"/>
                        </a:spcAft>
                        <a:buNone/>
                      </a:pPr>
                      <a:r>
                        <a:rPr b="1" lang="en">
                          <a:solidFill>
                            <a:schemeClr val="dk1"/>
                          </a:solidFill>
                        </a:rPr>
                        <a:t>Delivery Cost Refund (%)</a:t>
                      </a:r>
                      <a:endParaRPr b="1">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a:solidFill>
                            <a:schemeClr val="dk1"/>
                          </a:solidFill>
                        </a:rPr>
                        <a:t>Margin of net revenue (%)</a:t>
                      </a:r>
                      <a:endParaRPr b="1">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30.00%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3.32%</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35.00%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2.69%</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40.00%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2.07%</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45.00%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1.44%</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50.00%</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0.82%</a:t>
                      </a:r>
                      <a:endParaRPr>
                        <a:solidFill>
                          <a:schemeClr val="dk1"/>
                        </a:solidFill>
                      </a:endParaRPr>
                    </a:p>
                  </a:txBody>
                  <a:tcPr marT="91425" marB="91425" marR="91425" marL="91425" anchor="ctr"/>
                </a:tc>
              </a:tr>
              <a:tr h="396200">
                <a:tc>
                  <a:txBody>
                    <a:bodyPr/>
                    <a:lstStyle/>
                    <a:p>
                      <a:pPr indent="0" lvl="0" marL="0" rtl="0" algn="ctr">
                        <a:spcBef>
                          <a:spcPts val="0"/>
                        </a:spcBef>
                        <a:spcAft>
                          <a:spcPts val="0"/>
                        </a:spcAft>
                        <a:buNone/>
                      </a:pPr>
                      <a:r>
                        <a:rPr lang="en">
                          <a:solidFill>
                            <a:schemeClr val="dk1"/>
                          </a:solidFill>
                        </a:rPr>
                        <a:t>56.51%</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lang="en">
                          <a:solidFill>
                            <a:schemeClr val="dk1"/>
                          </a:solidFill>
                        </a:rPr>
                        <a:t>0.00%</a:t>
                      </a:r>
                      <a:endParaRPr>
                        <a:solidFill>
                          <a:schemeClr val="dk1"/>
                        </a:solidFill>
                      </a:endParaRPr>
                    </a:p>
                  </a:txBody>
                  <a:tcPr marT="91425" marB="91425" marR="91425" marL="91425" anchor="ctr"/>
                </a:tc>
              </a:tr>
            </a:tbl>
          </a:graphicData>
        </a:graphic>
      </p:graphicFrame>
    </p:spTree>
  </p:cSld>
  <p:clrMapOvr>
    <a:masterClrMapping/>
  </p:clrMapOvr>
  <mc:AlternateContent>
    <mc:Choice Requires="p14">
      <p:transition spd="slow" p14:dur="700">
        <p:fad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8"/>
          <p:cNvSpPr txBox="1"/>
          <p:nvPr/>
        </p:nvSpPr>
        <p:spPr>
          <a:xfrm>
            <a:off x="704250" y="522475"/>
            <a:ext cx="84399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 sz="2400">
                <a:solidFill>
                  <a:srgbClr val="0198A3"/>
                </a:solidFill>
                <a:latin typeface="Montserrat"/>
                <a:ea typeface="Montserrat"/>
                <a:cs typeface="Montserrat"/>
                <a:sym typeface="Montserrat"/>
              </a:rPr>
              <a:t>Sensitivity Analysis: Scenario B4 with Discount Rate and Refund Delivery Cost as Independent Variables </a:t>
            </a:r>
            <a:endParaRPr b="1" i="0" sz="1800" u="none" cap="none" strike="noStrike">
              <a:solidFill>
                <a:srgbClr val="0198A3"/>
              </a:solidFill>
              <a:latin typeface="Montserrat"/>
              <a:ea typeface="Montserrat"/>
              <a:cs typeface="Montserrat"/>
              <a:sym typeface="Montserrat"/>
            </a:endParaRPr>
          </a:p>
        </p:txBody>
      </p:sp>
      <p:pic>
        <p:nvPicPr>
          <p:cNvPr id="489" name="Google Shape;489;p78"/>
          <p:cNvPicPr preferRelativeResize="0"/>
          <p:nvPr/>
        </p:nvPicPr>
        <p:blipFill>
          <a:blip r:embed="rId3">
            <a:alphaModFix/>
          </a:blip>
          <a:stretch>
            <a:fillRect/>
          </a:stretch>
        </p:blipFill>
        <p:spPr>
          <a:xfrm>
            <a:off x="152400" y="1483075"/>
            <a:ext cx="4419600" cy="2731765"/>
          </a:xfrm>
          <a:prstGeom prst="rect">
            <a:avLst/>
          </a:prstGeom>
          <a:noFill/>
          <a:ln>
            <a:noFill/>
          </a:ln>
        </p:spPr>
      </p:pic>
      <p:pic>
        <p:nvPicPr>
          <p:cNvPr id="490" name="Google Shape;490;p78"/>
          <p:cNvPicPr preferRelativeResize="0"/>
          <p:nvPr/>
        </p:nvPicPr>
        <p:blipFill>
          <a:blip r:embed="rId4">
            <a:alphaModFix/>
          </a:blip>
          <a:stretch>
            <a:fillRect/>
          </a:stretch>
        </p:blipFill>
        <p:spPr>
          <a:xfrm>
            <a:off x="4571968" y="1483075"/>
            <a:ext cx="4419632" cy="27317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9"/>
          <p:cNvSpPr txBox="1"/>
          <p:nvPr/>
        </p:nvSpPr>
        <p:spPr>
          <a:xfrm>
            <a:off x="704250" y="522475"/>
            <a:ext cx="84399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 sz="2400">
                <a:solidFill>
                  <a:srgbClr val="0198A3"/>
                </a:solidFill>
                <a:latin typeface="Montserrat"/>
                <a:ea typeface="Montserrat"/>
                <a:cs typeface="Montserrat"/>
                <a:sym typeface="Montserrat"/>
              </a:rPr>
              <a:t>Sensitivity Analysis: Scenario B4 with Shipment’s Problem Solved as Independent Variable </a:t>
            </a:r>
            <a:endParaRPr b="1" i="0" sz="1800" u="none" cap="none" strike="noStrike">
              <a:solidFill>
                <a:srgbClr val="0198A3"/>
              </a:solidFill>
              <a:latin typeface="Montserrat"/>
              <a:ea typeface="Montserrat"/>
              <a:cs typeface="Montserrat"/>
              <a:sym typeface="Montserrat"/>
            </a:endParaRPr>
          </a:p>
        </p:txBody>
      </p:sp>
      <p:pic>
        <p:nvPicPr>
          <p:cNvPr id="496" name="Google Shape;496;p79"/>
          <p:cNvPicPr preferRelativeResize="0"/>
          <p:nvPr/>
        </p:nvPicPr>
        <p:blipFill>
          <a:blip r:embed="rId3">
            <a:alphaModFix/>
          </a:blip>
          <a:stretch>
            <a:fillRect/>
          </a:stretch>
        </p:blipFill>
        <p:spPr>
          <a:xfrm>
            <a:off x="1714200" y="1489775"/>
            <a:ext cx="5715601" cy="3508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0"/>
          <p:cNvSpPr txBox="1"/>
          <p:nvPr/>
        </p:nvSpPr>
        <p:spPr>
          <a:xfrm>
            <a:off x="704250" y="522475"/>
            <a:ext cx="8439900" cy="808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SzPts val="1100"/>
              <a:buFont typeface="Arial"/>
              <a:buNone/>
            </a:pPr>
            <a:r>
              <a:rPr b="1" lang="en" sz="2400">
                <a:solidFill>
                  <a:srgbClr val="0198A3"/>
                </a:solidFill>
                <a:latin typeface="Montserrat"/>
                <a:ea typeface="Montserrat"/>
                <a:cs typeface="Montserrat"/>
                <a:sym typeface="Montserrat"/>
              </a:rPr>
              <a:t>Sensitivity Analysis: Scenario B4 with Shipment’s Problem Solved as Independent Variable </a:t>
            </a:r>
            <a:endParaRPr b="1" i="0" sz="1800" u="none" cap="none" strike="noStrike">
              <a:solidFill>
                <a:srgbClr val="0198A3"/>
              </a:solidFill>
              <a:latin typeface="Montserrat"/>
              <a:ea typeface="Montserrat"/>
              <a:cs typeface="Montserrat"/>
              <a:sym typeface="Montserrat"/>
            </a:endParaRPr>
          </a:p>
        </p:txBody>
      </p:sp>
      <p:pic>
        <p:nvPicPr>
          <p:cNvPr id="502" name="Google Shape;502;p80"/>
          <p:cNvPicPr preferRelativeResize="0"/>
          <p:nvPr/>
        </p:nvPicPr>
        <p:blipFill>
          <a:blip r:embed="rId3">
            <a:alphaModFix/>
          </a:blip>
          <a:stretch>
            <a:fillRect/>
          </a:stretch>
        </p:blipFill>
        <p:spPr>
          <a:xfrm>
            <a:off x="1719963" y="1395650"/>
            <a:ext cx="5704076" cy="35080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1"/>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Future Works</a:t>
            </a:r>
            <a:endParaRPr b="1" i="0" sz="2400" u="none" cap="none" strike="noStrike">
              <a:solidFill>
                <a:srgbClr val="0198A3"/>
              </a:solidFill>
              <a:latin typeface="Montserrat"/>
              <a:ea typeface="Montserrat"/>
              <a:cs typeface="Montserrat"/>
              <a:sym typeface="Montserrat"/>
            </a:endParaRPr>
          </a:p>
        </p:txBody>
      </p:sp>
      <p:sp>
        <p:nvSpPr>
          <p:cNvPr id="508" name="Google Shape;508;p81"/>
          <p:cNvSpPr txBox="1"/>
          <p:nvPr>
            <p:ph idx="1" type="body"/>
          </p:nvPr>
        </p:nvSpPr>
        <p:spPr>
          <a:xfrm>
            <a:off x="823650" y="1147850"/>
            <a:ext cx="7953000" cy="3835500"/>
          </a:xfrm>
          <a:prstGeom prst="rect">
            <a:avLst/>
          </a:prstGeom>
        </p:spPr>
        <p:txBody>
          <a:bodyPr anchorCtr="0" anchor="t" bIns="91425" lIns="91425" spcFirstLastPara="1" rIns="91425" wrap="square" tIns="91425">
            <a:normAutofit fontScale="92500" lnSpcReduction="20000"/>
          </a:bodyPr>
          <a:lstStyle/>
          <a:p>
            <a:pPr indent="-322580" lvl="0" marL="457200" rtl="0" algn="just">
              <a:lnSpc>
                <a:spcPct val="95000"/>
              </a:lnSpc>
              <a:spcBef>
                <a:spcPts val="0"/>
              </a:spcBef>
              <a:spcAft>
                <a:spcPts val="0"/>
              </a:spcAft>
              <a:buSzPct val="100000"/>
              <a:buAutoNum type="arabicPeriod"/>
            </a:pPr>
            <a:r>
              <a:rPr lang="en" sz="1600"/>
              <a:t>Gali data </a:t>
            </a:r>
            <a:r>
              <a:rPr i="1" lang="en" sz="1600"/>
              <a:t>prioritized tracking</a:t>
            </a:r>
            <a:r>
              <a:rPr lang="en" sz="1600"/>
              <a:t> (dengan asumsi data lebih relevan dan lebih </a:t>
            </a:r>
            <a:r>
              <a:rPr i="1" lang="en" sz="1600"/>
              <a:t>targeted</a:t>
            </a:r>
            <a:r>
              <a:rPr lang="en" sz="1600"/>
              <a:t>), untuk mengetahui lebih mengenai penyebab </a:t>
            </a:r>
            <a:r>
              <a:rPr i="1" lang="en" sz="1600"/>
              <a:t>late delivery</a:t>
            </a:r>
            <a:endParaRPr i="1" sz="1600"/>
          </a:p>
          <a:p>
            <a:pPr indent="0" lvl="0" marL="457200" rtl="0" algn="just">
              <a:lnSpc>
                <a:spcPct val="95000"/>
              </a:lnSpc>
              <a:spcBef>
                <a:spcPts val="1200"/>
              </a:spcBef>
              <a:spcAft>
                <a:spcPts val="0"/>
              </a:spcAft>
              <a:buNone/>
            </a:pPr>
            <a:r>
              <a:t/>
            </a:r>
            <a:endParaRPr sz="1600"/>
          </a:p>
          <a:p>
            <a:pPr indent="-322580" lvl="0" marL="457200" rtl="0" algn="just">
              <a:lnSpc>
                <a:spcPct val="95000"/>
              </a:lnSpc>
              <a:spcBef>
                <a:spcPts val="1200"/>
              </a:spcBef>
              <a:spcAft>
                <a:spcPts val="0"/>
              </a:spcAft>
              <a:buSzPct val="100000"/>
              <a:buAutoNum type="arabicPeriod"/>
            </a:pPr>
            <a:r>
              <a:rPr lang="en" sz="1600"/>
              <a:t>Buat kembali </a:t>
            </a:r>
            <a:r>
              <a:rPr i="1" lang="en" sz="1600"/>
              <a:t>machine learning modelling</a:t>
            </a:r>
            <a:r>
              <a:rPr lang="en" sz="1600"/>
              <a:t> dengan data yang baru untuk memperbaiki kekuatan prediksi</a:t>
            </a:r>
            <a:endParaRPr sz="1600"/>
          </a:p>
          <a:p>
            <a:pPr indent="0" lvl="0" marL="457200" rtl="0" algn="just">
              <a:lnSpc>
                <a:spcPct val="95000"/>
              </a:lnSpc>
              <a:spcBef>
                <a:spcPts val="1200"/>
              </a:spcBef>
              <a:spcAft>
                <a:spcPts val="0"/>
              </a:spcAft>
              <a:buNone/>
            </a:pPr>
            <a:r>
              <a:t/>
            </a:r>
            <a:endParaRPr sz="1600"/>
          </a:p>
          <a:p>
            <a:pPr indent="-322580" lvl="0" marL="457200" rtl="0" algn="just">
              <a:lnSpc>
                <a:spcPct val="95000"/>
              </a:lnSpc>
              <a:spcBef>
                <a:spcPts val="1200"/>
              </a:spcBef>
              <a:spcAft>
                <a:spcPts val="0"/>
              </a:spcAft>
              <a:buSzPct val="100000"/>
              <a:buAutoNum type="arabicPeriod"/>
            </a:pPr>
            <a:r>
              <a:rPr lang="en" sz="1600"/>
              <a:t>Lakukan cluster analysis untuk memperbaiki pembagian </a:t>
            </a:r>
            <a:r>
              <a:rPr i="1" lang="en" sz="1600"/>
              <a:t>product importance</a:t>
            </a:r>
            <a:r>
              <a:rPr lang="en" sz="1600"/>
              <a:t> yang ambigu</a:t>
            </a:r>
            <a:endParaRPr sz="1600"/>
          </a:p>
          <a:p>
            <a:pPr indent="0" lvl="0" marL="457200" rtl="0" algn="just">
              <a:lnSpc>
                <a:spcPct val="95000"/>
              </a:lnSpc>
              <a:spcBef>
                <a:spcPts val="1200"/>
              </a:spcBef>
              <a:spcAft>
                <a:spcPts val="0"/>
              </a:spcAft>
              <a:buNone/>
            </a:pPr>
            <a:r>
              <a:t/>
            </a:r>
            <a:endParaRPr sz="1600"/>
          </a:p>
          <a:p>
            <a:pPr indent="-322580" lvl="0" marL="457200" rtl="0" algn="just">
              <a:lnSpc>
                <a:spcPct val="95000"/>
              </a:lnSpc>
              <a:spcBef>
                <a:spcPts val="1200"/>
              </a:spcBef>
              <a:spcAft>
                <a:spcPts val="0"/>
              </a:spcAft>
              <a:buSzPct val="100000"/>
              <a:buAutoNum type="arabicPeriod"/>
            </a:pPr>
            <a:r>
              <a:rPr lang="en" sz="1600"/>
              <a:t>Melakukan eksplorasi data lapangan dan data riset agar konstanta dan asumsi yang digunakan dalam simulasi dapat lebih </a:t>
            </a:r>
            <a:r>
              <a:rPr i="1" lang="en" sz="1600"/>
              <a:t>reliable</a:t>
            </a:r>
            <a:r>
              <a:rPr lang="en" sz="1600"/>
              <a:t>.</a:t>
            </a:r>
            <a:endParaRPr sz="1600"/>
          </a:p>
          <a:p>
            <a:pPr indent="0" lvl="0" marL="457200" rtl="0" algn="just">
              <a:lnSpc>
                <a:spcPct val="95000"/>
              </a:lnSpc>
              <a:spcBef>
                <a:spcPts val="1200"/>
              </a:spcBef>
              <a:spcAft>
                <a:spcPts val="0"/>
              </a:spcAft>
              <a:buNone/>
            </a:pPr>
            <a:r>
              <a:t/>
            </a:r>
            <a:endParaRPr sz="1600"/>
          </a:p>
          <a:p>
            <a:pPr indent="-322580" lvl="0" marL="457200" rtl="0" algn="just">
              <a:lnSpc>
                <a:spcPct val="95000"/>
              </a:lnSpc>
              <a:spcBef>
                <a:spcPts val="1200"/>
              </a:spcBef>
              <a:spcAft>
                <a:spcPts val="0"/>
              </a:spcAft>
              <a:buSzPct val="100000"/>
              <a:buAutoNum type="arabicPeriod"/>
            </a:pPr>
            <a:r>
              <a:rPr lang="en" sz="1600"/>
              <a:t>Melakukan </a:t>
            </a:r>
            <a:r>
              <a:rPr i="1" lang="en" sz="1600"/>
              <a:t>sensitivity analysis</a:t>
            </a:r>
            <a:r>
              <a:rPr lang="en" sz="1600"/>
              <a:t> lebih lanjut dengan </a:t>
            </a:r>
            <a:r>
              <a:rPr i="1" lang="en" sz="1600"/>
              <a:t>churn probability</a:t>
            </a:r>
            <a:r>
              <a:rPr lang="en" sz="1600"/>
              <a:t> sebagai fungsi dari </a:t>
            </a:r>
            <a:r>
              <a:rPr i="1" lang="en" sz="1600"/>
              <a:t>discount coupon</a:t>
            </a:r>
            <a:r>
              <a:rPr lang="en" sz="1600"/>
              <a:t> dan/atau </a:t>
            </a:r>
            <a:r>
              <a:rPr i="1" lang="en" sz="1600"/>
              <a:t>delivery cost refund.</a:t>
            </a:r>
            <a:endParaRPr sz="12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82"/>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Conclusion</a:t>
            </a:r>
            <a:endParaRPr b="1" i="0" sz="2400" u="none" cap="none" strike="noStrike">
              <a:solidFill>
                <a:srgbClr val="0198A3"/>
              </a:solidFill>
              <a:latin typeface="Montserrat"/>
              <a:ea typeface="Montserrat"/>
              <a:cs typeface="Montserrat"/>
              <a:sym typeface="Montserrat"/>
            </a:endParaRPr>
          </a:p>
        </p:txBody>
      </p:sp>
      <p:sp>
        <p:nvSpPr>
          <p:cNvPr id="514" name="Google Shape;514;p82"/>
          <p:cNvSpPr txBox="1"/>
          <p:nvPr>
            <p:ph idx="1" type="body"/>
          </p:nvPr>
        </p:nvSpPr>
        <p:spPr>
          <a:xfrm>
            <a:off x="823650" y="1147850"/>
            <a:ext cx="7953000" cy="3835500"/>
          </a:xfrm>
          <a:prstGeom prst="rect">
            <a:avLst/>
          </a:prstGeom>
        </p:spPr>
        <p:txBody>
          <a:bodyPr anchorCtr="0" anchor="t" bIns="91425" lIns="91425" spcFirstLastPara="1" rIns="91425" wrap="square" tIns="91425">
            <a:normAutofit/>
          </a:bodyPr>
          <a:lstStyle/>
          <a:p>
            <a:pPr indent="-342900" lvl="0" marL="457200" rtl="0" algn="just">
              <a:lnSpc>
                <a:spcPct val="100000"/>
              </a:lnSpc>
              <a:spcBef>
                <a:spcPts val="0"/>
              </a:spcBef>
              <a:spcAft>
                <a:spcPts val="0"/>
              </a:spcAft>
              <a:buSzPts val="1800"/>
              <a:buAutoNum type="arabicPeriod"/>
            </a:pPr>
            <a:r>
              <a:rPr lang="en" sz="1800"/>
              <a:t>Model </a:t>
            </a:r>
            <a:r>
              <a:rPr i="1" lang="en" sz="1800"/>
              <a:t>Machine Learning</a:t>
            </a:r>
            <a:r>
              <a:rPr lang="en" sz="1800"/>
              <a:t> yang dihasilkan memiliki </a:t>
            </a:r>
            <a:r>
              <a:rPr i="1" lang="en" sz="1800"/>
              <a:t>recall score</a:t>
            </a:r>
            <a:r>
              <a:rPr lang="en" sz="1800"/>
              <a:t> </a:t>
            </a:r>
            <a:r>
              <a:rPr b="1" lang="en" sz="1800"/>
              <a:t>0,75</a:t>
            </a:r>
            <a:r>
              <a:rPr lang="en" sz="1800"/>
              <a:t> untuk </a:t>
            </a:r>
            <a:r>
              <a:rPr i="1" lang="en" sz="1800"/>
              <a:t>late delivery</a:t>
            </a:r>
            <a:r>
              <a:rPr lang="en" sz="1800"/>
              <a:t> dan </a:t>
            </a:r>
            <a:r>
              <a:rPr b="1" lang="en" sz="1800"/>
              <a:t>0,53 </a:t>
            </a:r>
            <a:r>
              <a:rPr lang="en" sz="1800"/>
              <a:t>untuk </a:t>
            </a:r>
            <a:r>
              <a:rPr i="1" lang="en" sz="1800"/>
              <a:t>on-time delivery</a:t>
            </a:r>
            <a:r>
              <a:rPr lang="en" sz="1800"/>
              <a:t>.</a:t>
            </a:r>
            <a:endParaRPr sz="1800"/>
          </a:p>
          <a:p>
            <a:pPr indent="0" lvl="0" marL="457200" rtl="0" algn="just">
              <a:lnSpc>
                <a:spcPct val="100000"/>
              </a:lnSpc>
              <a:spcBef>
                <a:spcPts val="0"/>
              </a:spcBef>
              <a:spcAft>
                <a:spcPts val="0"/>
              </a:spcAft>
              <a:buNone/>
            </a:pPr>
            <a:r>
              <a:t/>
            </a:r>
            <a:endParaRPr sz="1800"/>
          </a:p>
          <a:p>
            <a:pPr indent="-342900" lvl="0" marL="457200" rtl="0" algn="just">
              <a:lnSpc>
                <a:spcPct val="100000"/>
              </a:lnSpc>
              <a:spcBef>
                <a:spcPts val="0"/>
              </a:spcBef>
              <a:spcAft>
                <a:spcPts val="0"/>
              </a:spcAft>
              <a:buSzPts val="1800"/>
              <a:buAutoNum type="arabicPeriod"/>
            </a:pPr>
            <a:r>
              <a:rPr lang="en" sz="1800"/>
              <a:t>Penggunaan </a:t>
            </a:r>
            <a:r>
              <a:rPr i="1" lang="en" sz="1800"/>
              <a:t>machine learning</a:t>
            </a:r>
            <a:r>
              <a:rPr lang="en" sz="1800"/>
              <a:t>, </a:t>
            </a:r>
            <a:r>
              <a:rPr i="1" lang="en" sz="1800"/>
              <a:t>dual-late redefinition</a:t>
            </a:r>
            <a:r>
              <a:rPr lang="en" sz="1800"/>
              <a:t>, dan kompensasi berupa </a:t>
            </a:r>
            <a:r>
              <a:rPr i="1" lang="en" sz="1800"/>
              <a:t>partial refund delivery cost</a:t>
            </a:r>
            <a:r>
              <a:rPr lang="en" sz="1800"/>
              <a:t> akan memberikan </a:t>
            </a:r>
            <a:r>
              <a:rPr b="1" i="1" lang="en" sz="1800"/>
              <a:t>margin of net revenue</a:t>
            </a:r>
            <a:r>
              <a:rPr lang="en" sz="1800"/>
              <a:t> serta </a:t>
            </a:r>
            <a:r>
              <a:rPr b="1" i="1" lang="en" sz="1800"/>
              <a:t>customer retention rate</a:t>
            </a:r>
            <a:r>
              <a:rPr lang="en" sz="1800"/>
              <a:t> maksimal, dengan nilai masing-masing </a:t>
            </a:r>
            <a:r>
              <a:rPr b="1" lang="en" sz="1800"/>
              <a:t>3,32%</a:t>
            </a:r>
            <a:r>
              <a:rPr lang="en" sz="1800"/>
              <a:t> dan </a:t>
            </a:r>
            <a:r>
              <a:rPr b="1" lang="en" sz="1800"/>
              <a:t>94,9%</a:t>
            </a:r>
            <a:endParaRPr b="1" sz="1800"/>
          </a:p>
          <a:p>
            <a:pPr indent="0" lvl="0" marL="457200" rtl="0" algn="just">
              <a:lnSpc>
                <a:spcPct val="100000"/>
              </a:lnSpc>
              <a:spcBef>
                <a:spcPts val="0"/>
              </a:spcBef>
              <a:spcAft>
                <a:spcPts val="0"/>
              </a:spcAft>
              <a:buNone/>
            </a:pPr>
            <a:r>
              <a:t/>
            </a:r>
            <a:endParaRPr sz="1800"/>
          </a:p>
          <a:p>
            <a:pPr indent="-342900" lvl="0" marL="457200" rtl="0" algn="just">
              <a:lnSpc>
                <a:spcPct val="100000"/>
              </a:lnSpc>
              <a:spcBef>
                <a:spcPts val="0"/>
              </a:spcBef>
              <a:spcAft>
                <a:spcPts val="0"/>
              </a:spcAft>
              <a:buSzPts val="1800"/>
              <a:buAutoNum type="arabicPeriod"/>
            </a:pPr>
            <a:r>
              <a:rPr lang="en" sz="1800"/>
              <a:t>Pemberian </a:t>
            </a:r>
            <a:r>
              <a:rPr i="1" lang="en" sz="1800"/>
              <a:t>discount coupon</a:t>
            </a:r>
            <a:r>
              <a:rPr lang="en" sz="1800"/>
              <a:t> dan </a:t>
            </a:r>
            <a:r>
              <a:rPr i="1" lang="en" sz="1800"/>
              <a:t>refund delivery cost</a:t>
            </a:r>
            <a:r>
              <a:rPr lang="en" sz="1800"/>
              <a:t> maksimal yang dapat diberikan masing-masing maksimal yang dapat diberikan</a:t>
            </a:r>
            <a:r>
              <a:rPr b="1" lang="en" sz="1800"/>
              <a:t> 29,66%</a:t>
            </a:r>
            <a:r>
              <a:rPr lang="en" sz="1800"/>
              <a:t> dan </a:t>
            </a:r>
            <a:r>
              <a:rPr b="1" lang="en" sz="1800"/>
              <a:t>56,51%</a:t>
            </a:r>
            <a:r>
              <a:rPr lang="en" sz="1800"/>
              <a:t>.</a:t>
            </a:r>
            <a:endParaRPr sz="16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3"/>
          <p:cNvSpPr txBox="1"/>
          <p:nvPr/>
        </p:nvSpPr>
        <p:spPr>
          <a:xfrm>
            <a:off x="781290" y="522482"/>
            <a:ext cx="5514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Pembagian Tugas</a:t>
            </a:r>
            <a:endParaRPr b="1" i="0" sz="2400" u="none" cap="none" strike="noStrike">
              <a:solidFill>
                <a:srgbClr val="0198A3"/>
              </a:solidFill>
              <a:latin typeface="Montserrat"/>
              <a:ea typeface="Montserrat"/>
              <a:cs typeface="Montserrat"/>
              <a:sym typeface="Montserrat"/>
            </a:endParaRPr>
          </a:p>
        </p:txBody>
      </p:sp>
      <p:sp>
        <p:nvSpPr>
          <p:cNvPr id="520" name="Google Shape;520;p83"/>
          <p:cNvSpPr txBox="1"/>
          <p:nvPr>
            <p:ph idx="1" type="body"/>
          </p:nvPr>
        </p:nvSpPr>
        <p:spPr>
          <a:xfrm>
            <a:off x="823650" y="1147850"/>
            <a:ext cx="7211400" cy="3359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Penjelasan kontribusi dari masing-masing anggota team (siapa mengerjakan apa saja). Tuliskan secara detail, termasuk pembagian dalam penulisan laporan, pembuatan slide, dan presentasi.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Pembuatan slide dan bagian presentasi:</a:t>
            </a:r>
            <a:endParaRPr/>
          </a:p>
          <a:p>
            <a:pPr indent="-317500" lvl="0" marL="457200" rtl="0" algn="l">
              <a:spcBef>
                <a:spcPts val="0"/>
              </a:spcBef>
              <a:spcAft>
                <a:spcPts val="0"/>
              </a:spcAft>
              <a:buSzPts val="1400"/>
              <a:buChar char="●"/>
            </a:pPr>
            <a:r>
              <a:rPr lang="en"/>
              <a:t>Intro s/d Business Metrics→ Dwi M Nurafli</a:t>
            </a:r>
            <a:endParaRPr/>
          </a:p>
          <a:p>
            <a:pPr indent="-317500" lvl="0" marL="457200" rtl="0" algn="l">
              <a:spcBef>
                <a:spcPts val="0"/>
              </a:spcBef>
              <a:spcAft>
                <a:spcPts val="0"/>
              </a:spcAft>
              <a:buSzPts val="1400"/>
              <a:buChar char="●"/>
            </a:pPr>
            <a:r>
              <a:rPr lang="en"/>
              <a:t>Data Overview s/d Business Insights - Ryan Rizky F &amp; Dyah Phitaloka</a:t>
            </a:r>
            <a:endParaRPr/>
          </a:p>
          <a:p>
            <a:pPr indent="-317500" lvl="0" marL="457200" rtl="0" algn="l">
              <a:spcBef>
                <a:spcPts val="0"/>
              </a:spcBef>
              <a:spcAft>
                <a:spcPts val="0"/>
              </a:spcAft>
              <a:buSzPts val="1400"/>
              <a:buChar char="●"/>
            </a:pPr>
            <a:r>
              <a:rPr lang="en"/>
              <a:t>Feature Selection s/d Machine Learning - Fakhri Nurrahmadi</a:t>
            </a:r>
            <a:endParaRPr/>
          </a:p>
          <a:p>
            <a:pPr indent="-317500" lvl="0" marL="457200" rtl="0" algn="l">
              <a:spcBef>
                <a:spcPts val="0"/>
              </a:spcBef>
              <a:spcAft>
                <a:spcPts val="0"/>
              </a:spcAft>
              <a:buSzPts val="1400"/>
              <a:buChar char="●"/>
            </a:pPr>
            <a:r>
              <a:rPr lang="en"/>
              <a:t>Business Recommendation s/d Future Works - M. Iqbal Tawakkal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Laporan:</a:t>
            </a:r>
            <a:endParaRPr/>
          </a:p>
          <a:p>
            <a:pPr indent="-317500" lvl="0" marL="457200" rtl="0" algn="l">
              <a:spcBef>
                <a:spcPts val="0"/>
              </a:spcBef>
              <a:spcAft>
                <a:spcPts val="0"/>
              </a:spcAft>
              <a:buSzPts val="1400"/>
              <a:buChar char="●"/>
            </a:pPr>
            <a:r>
              <a:rPr lang="en"/>
              <a:t>Stage 0 s/d Stage 1 → Dwi M Nurafli, Ryan Rizky F &amp; Dyah Phitaloka</a:t>
            </a:r>
            <a:endParaRPr/>
          </a:p>
          <a:p>
            <a:pPr indent="-317500" lvl="0" marL="457200" rtl="0" algn="l">
              <a:spcBef>
                <a:spcPts val="0"/>
              </a:spcBef>
              <a:spcAft>
                <a:spcPts val="0"/>
              </a:spcAft>
              <a:buSzPts val="1400"/>
              <a:buChar char="●"/>
            </a:pPr>
            <a:r>
              <a:rPr lang="en"/>
              <a:t>Stage 2 s/d Stage 4 → Fakhri Nurrahmadi &amp; M. Iqbal Tawakkal</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3"/>
          <p:cNvSpPr txBox="1"/>
          <p:nvPr/>
        </p:nvSpPr>
        <p:spPr>
          <a:xfrm>
            <a:off x="450046" y="98200"/>
            <a:ext cx="3450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 NUMERICAL</a:t>
            </a:r>
            <a:endParaRPr b="1" i="0" sz="2400" u="none" cap="none" strike="noStrike">
              <a:solidFill>
                <a:srgbClr val="0198A3"/>
              </a:solidFill>
              <a:latin typeface="Montserrat"/>
              <a:ea typeface="Montserrat"/>
              <a:cs typeface="Montserrat"/>
              <a:sym typeface="Montserrat"/>
            </a:endParaRPr>
          </a:p>
        </p:txBody>
      </p:sp>
      <p:sp>
        <p:nvSpPr>
          <p:cNvPr id="146" name="Google Shape;146;p33"/>
          <p:cNvSpPr txBox="1"/>
          <p:nvPr/>
        </p:nvSpPr>
        <p:spPr>
          <a:xfrm>
            <a:off x="907475" y="3192800"/>
            <a:ext cx="6483900" cy="1339200"/>
          </a:xfrm>
          <a:prstGeom prst="rect">
            <a:avLst/>
          </a:prstGeom>
          <a:noFill/>
          <a:ln>
            <a:noFill/>
          </a:ln>
        </p:spPr>
        <p:txBody>
          <a:bodyPr anchorCtr="0" anchor="t" bIns="91425" lIns="91425" spcFirstLastPara="1" rIns="91425" wrap="square" tIns="91425">
            <a:spAutoFit/>
          </a:bodyPr>
          <a:lstStyle/>
          <a:p>
            <a:pPr indent="0" lvl="0" marL="0" marR="0" rtl="0" algn="l">
              <a:spcBef>
                <a:spcPts val="0"/>
              </a:spcBef>
              <a:spcAft>
                <a:spcPts val="0"/>
              </a:spcAft>
              <a:buNone/>
            </a:pPr>
            <a:r>
              <a:rPr lang="en" sz="1500">
                <a:latin typeface="Dosis"/>
                <a:ea typeface="Dosis"/>
                <a:cs typeface="Dosis"/>
                <a:sym typeface="Dosis"/>
              </a:rPr>
              <a:t>Hasil Pengamatan:</a:t>
            </a:r>
            <a:endParaRPr sz="1500">
              <a:latin typeface="Dosis"/>
              <a:ea typeface="Dosis"/>
              <a:cs typeface="Dosis"/>
              <a:sym typeface="Dosis"/>
            </a:endParaRPr>
          </a:p>
          <a:p>
            <a:pPr indent="-323850" lvl="0" marL="457200" marR="0" rtl="0" algn="l">
              <a:spcBef>
                <a:spcPts val="0"/>
              </a:spcBef>
              <a:spcAft>
                <a:spcPts val="0"/>
              </a:spcAft>
              <a:buSzPts val="1500"/>
              <a:buChar char="●"/>
            </a:pPr>
            <a:r>
              <a:rPr lang="en" sz="1500">
                <a:latin typeface="Dosis"/>
                <a:ea typeface="Dosis"/>
                <a:cs typeface="Dosis"/>
                <a:sym typeface="Dosis"/>
              </a:rPr>
              <a:t>Kolom </a:t>
            </a:r>
            <a:r>
              <a:rPr b="1" lang="en" sz="1500">
                <a:latin typeface="Dosis"/>
                <a:ea typeface="Dosis"/>
                <a:cs typeface="Dosis"/>
                <a:sym typeface="Dosis"/>
              </a:rPr>
              <a:t>customer_care_calls</a:t>
            </a:r>
            <a:r>
              <a:rPr lang="en" sz="1500">
                <a:latin typeface="Dosis"/>
                <a:ea typeface="Dosis"/>
                <a:cs typeface="Dosis"/>
                <a:sym typeface="Dosis"/>
              </a:rPr>
              <a:t> dan </a:t>
            </a:r>
            <a:r>
              <a:rPr b="1" lang="en" sz="1500">
                <a:latin typeface="Dosis"/>
                <a:ea typeface="Dosis"/>
                <a:cs typeface="Dosis"/>
                <a:sym typeface="Dosis"/>
              </a:rPr>
              <a:t>customer_rating</a:t>
            </a:r>
            <a:r>
              <a:rPr lang="en" sz="1500">
                <a:latin typeface="Dosis"/>
                <a:ea typeface="Dosis"/>
                <a:cs typeface="Dosis"/>
                <a:sym typeface="Dosis"/>
              </a:rPr>
              <a:t> terlihat distribusinya cukup simetrik (</a:t>
            </a:r>
            <a:r>
              <a:rPr i="1" lang="en" sz="1500">
                <a:latin typeface="Dosis"/>
                <a:ea typeface="Dosis"/>
                <a:cs typeface="Dosis"/>
                <a:sym typeface="Dosis"/>
              </a:rPr>
              <a:t>Mean</a:t>
            </a:r>
            <a:r>
              <a:rPr lang="en" sz="1500">
                <a:latin typeface="Dosis"/>
                <a:ea typeface="Dosis"/>
                <a:cs typeface="Dosis"/>
                <a:sym typeface="Dosis"/>
              </a:rPr>
              <a:t> dan </a:t>
            </a:r>
            <a:r>
              <a:rPr i="1" lang="en" sz="1500">
                <a:latin typeface="Dosis"/>
                <a:ea typeface="Dosis"/>
                <a:cs typeface="Dosis"/>
                <a:sym typeface="Dosis"/>
              </a:rPr>
              <a:t>Median</a:t>
            </a:r>
            <a:r>
              <a:rPr lang="en" sz="1500">
                <a:latin typeface="Dosis"/>
                <a:ea typeface="Dosis"/>
                <a:cs typeface="Dosis"/>
                <a:sym typeface="Dosis"/>
              </a:rPr>
              <a:t> tidak berbeda jauh)</a:t>
            </a:r>
            <a:endParaRPr sz="1500">
              <a:latin typeface="Dosis"/>
              <a:ea typeface="Dosis"/>
              <a:cs typeface="Dosis"/>
              <a:sym typeface="Dosis"/>
            </a:endParaRPr>
          </a:p>
          <a:p>
            <a:pPr indent="-323850" lvl="0" marL="457200" marR="0" rtl="0" algn="l">
              <a:spcBef>
                <a:spcPts val="0"/>
              </a:spcBef>
              <a:spcAft>
                <a:spcPts val="0"/>
              </a:spcAft>
              <a:buSzPts val="1500"/>
              <a:buChar char="●"/>
            </a:pPr>
            <a:r>
              <a:rPr lang="en" sz="1500">
                <a:solidFill>
                  <a:schemeClr val="dk1"/>
                </a:solidFill>
                <a:latin typeface="Dosis"/>
                <a:ea typeface="Dosis"/>
                <a:cs typeface="Dosis"/>
                <a:sym typeface="Dosis"/>
              </a:rPr>
              <a:t>Kolom </a:t>
            </a:r>
            <a:r>
              <a:rPr b="1" lang="en" sz="1500">
                <a:solidFill>
                  <a:schemeClr val="dk1"/>
                </a:solidFill>
                <a:latin typeface="Dosis"/>
                <a:ea typeface="Dosis"/>
                <a:cs typeface="Dosis"/>
                <a:sym typeface="Dosis"/>
              </a:rPr>
              <a:t>prior_purchases </a:t>
            </a:r>
            <a:r>
              <a:rPr lang="en" sz="1500">
                <a:solidFill>
                  <a:schemeClr val="dk1"/>
                </a:solidFill>
                <a:latin typeface="Dosis"/>
                <a:ea typeface="Dosis"/>
                <a:cs typeface="Dosis"/>
                <a:sym typeface="Dosis"/>
              </a:rPr>
              <a:t>dan </a:t>
            </a:r>
            <a:r>
              <a:rPr b="1" lang="en" sz="1500">
                <a:solidFill>
                  <a:schemeClr val="dk1"/>
                </a:solidFill>
                <a:latin typeface="Dosis"/>
                <a:ea typeface="Dosis"/>
                <a:cs typeface="Dosis"/>
                <a:sym typeface="Dosis"/>
              </a:rPr>
              <a:t>discount_offered</a:t>
            </a:r>
            <a:r>
              <a:rPr lang="en" sz="1500">
                <a:solidFill>
                  <a:schemeClr val="dk1"/>
                </a:solidFill>
                <a:latin typeface="Dosis"/>
                <a:ea typeface="Dosis"/>
                <a:cs typeface="Dosis"/>
                <a:sym typeface="Dosis"/>
              </a:rPr>
              <a:t> terlihat </a:t>
            </a:r>
            <a:r>
              <a:rPr i="1" lang="en" sz="1500">
                <a:solidFill>
                  <a:schemeClr val="dk1"/>
                </a:solidFill>
                <a:latin typeface="Dosis"/>
                <a:ea typeface="Dosis"/>
                <a:cs typeface="Dosis"/>
                <a:sym typeface="Dosis"/>
              </a:rPr>
              <a:t>Positively Skewed</a:t>
            </a:r>
            <a:endParaRPr sz="1500">
              <a:latin typeface="Dosis"/>
              <a:ea typeface="Dosis"/>
              <a:cs typeface="Dosis"/>
              <a:sym typeface="Dosis"/>
            </a:endParaRPr>
          </a:p>
          <a:p>
            <a:pPr indent="-323850" lvl="0" marL="457200" marR="0" rtl="0" algn="l">
              <a:spcBef>
                <a:spcPts val="0"/>
              </a:spcBef>
              <a:spcAft>
                <a:spcPts val="0"/>
              </a:spcAft>
              <a:buSzPts val="1500"/>
              <a:buChar char="●"/>
            </a:pPr>
            <a:r>
              <a:rPr lang="en" sz="1500">
                <a:latin typeface="Dosis"/>
                <a:ea typeface="Dosis"/>
                <a:cs typeface="Dosis"/>
                <a:sym typeface="Dosis"/>
              </a:rPr>
              <a:t>Kolom </a:t>
            </a:r>
            <a:r>
              <a:rPr b="1" lang="en" sz="1500">
                <a:latin typeface="Dosis"/>
                <a:ea typeface="Dosis"/>
                <a:cs typeface="Dosis"/>
                <a:sym typeface="Dosis"/>
              </a:rPr>
              <a:t>late_delivery</a:t>
            </a:r>
            <a:r>
              <a:rPr lang="en" sz="1500">
                <a:latin typeface="Dosis"/>
                <a:ea typeface="Dosis"/>
                <a:cs typeface="Dosis"/>
                <a:sym typeface="Dosis"/>
              </a:rPr>
              <a:t> bernilai </a:t>
            </a:r>
            <a:r>
              <a:rPr i="1" lang="en" sz="1500">
                <a:latin typeface="Dosis"/>
                <a:ea typeface="Dosis"/>
                <a:cs typeface="Dosis"/>
                <a:sym typeface="Dosis"/>
              </a:rPr>
              <a:t>boolean</a:t>
            </a:r>
            <a:endParaRPr b="1" sz="1500">
              <a:latin typeface="Dosis"/>
              <a:ea typeface="Dosis"/>
              <a:cs typeface="Dosis"/>
              <a:sym typeface="Dosis"/>
            </a:endParaRPr>
          </a:p>
        </p:txBody>
      </p:sp>
      <p:pic>
        <p:nvPicPr>
          <p:cNvPr id="147" name="Google Shape;147;p33"/>
          <p:cNvPicPr preferRelativeResize="0"/>
          <p:nvPr/>
        </p:nvPicPr>
        <p:blipFill>
          <a:blip r:embed="rId3">
            <a:alphaModFix/>
          </a:blip>
          <a:stretch>
            <a:fillRect/>
          </a:stretch>
        </p:blipFill>
        <p:spPr>
          <a:xfrm>
            <a:off x="907463" y="722412"/>
            <a:ext cx="6920625" cy="2197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4"/>
          <p:cNvSpPr txBox="1"/>
          <p:nvPr/>
        </p:nvSpPr>
        <p:spPr>
          <a:xfrm>
            <a:off x="450046" y="98200"/>
            <a:ext cx="3450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 NUMERICAL</a:t>
            </a:r>
            <a:endParaRPr b="1" i="0" sz="2400" u="none" cap="none" strike="noStrike">
              <a:solidFill>
                <a:srgbClr val="0198A3"/>
              </a:solidFill>
              <a:latin typeface="Montserrat"/>
              <a:ea typeface="Montserrat"/>
              <a:cs typeface="Montserrat"/>
              <a:sym typeface="Montserrat"/>
            </a:endParaRPr>
          </a:p>
        </p:txBody>
      </p:sp>
      <p:pic>
        <p:nvPicPr>
          <p:cNvPr id="153" name="Google Shape;153;p34"/>
          <p:cNvPicPr preferRelativeResize="0"/>
          <p:nvPr/>
        </p:nvPicPr>
        <p:blipFill>
          <a:blip r:embed="rId3">
            <a:alphaModFix/>
          </a:blip>
          <a:stretch>
            <a:fillRect/>
          </a:stretch>
        </p:blipFill>
        <p:spPr>
          <a:xfrm>
            <a:off x="1381050" y="731525"/>
            <a:ext cx="6224674" cy="3018425"/>
          </a:xfrm>
          <a:prstGeom prst="rect">
            <a:avLst/>
          </a:prstGeom>
          <a:noFill/>
          <a:ln>
            <a:noFill/>
          </a:ln>
        </p:spPr>
      </p:pic>
      <p:sp>
        <p:nvSpPr>
          <p:cNvPr id="154" name="Google Shape;154;p34"/>
          <p:cNvSpPr txBox="1"/>
          <p:nvPr/>
        </p:nvSpPr>
        <p:spPr>
          <a:xfrm>
            <a:off x="3900350" y="2967125"/>
            <a:ext cx="4336200" cy="1800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spcBef>
                <a:spcPts val="0"/>
              </a:spcBef>
              <a:spcAft>
                <a:spcPts val="0"/>
              </a:spcAft>
              <a:buNone/>
            </a:pPr>
            <a:r>
              <a:rPr lang="en" sz="1500">
                <a:latin typeface="Dosis"/>
                <a:ea typeface="Dosis"/>
                <a:cs typeface="Dosis"/>
                <a:sym typeface="Dosis"/>
              </a:rPr>
              <a:t>Distribusi Data:</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i="1" lang="en" sz="1500">
                <a:latin typeface="Dosis"/>
                <a:ea typeface="Dosis"/>
                <a:cs typeface="Dosis"/>
                <a:sym typeface="Dosis"/>
              </a:rPr>
              <a:t>Customer_care_calls</a:t>
            </a:r>
            <a:r>
              <a:rPr lang="en" sz="1500">
                <a:latin typeface="Dosis"/>
                <a:ea typeface="Dosis"/>
                <a:cs typeface="Dosis"/>
                <a:sym typeface="Dosis"/>
              </a:rPr>
              <a:t>: positively skewed (mild)</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i="1" lang="en" sz="1500">
                <a:latin typeface="Dosis"/>
                <a:ea typeface="Dosis"/>
                <a:cs typeface="Dosis"/>
                <a:sym typeface="Dosis"/>
              </a:rPr>
              <a:t>Customer_rating</a:t>
            </a:r>
            <a:r>
              <a:rPr lang="en" sz="1500">
                <a:latin typeface="Dosis"/>
                <a:ea typeface="Dosis"/>
                <a:cs typeface="Dosis"/>
                <a:sym typeface="Dosis"/>
              </a:rPr>
              <a:t>: Uniform</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i="1" lang="en" sz="1500">
                <a:latin typeface="Dosis"/>
                <a:ea typeface="Dosis"/>
                <a:cs typeface="Dosis"/>
                <a:sym typeface="Dosis"/>
              </a:rPr>
              <a:t>Cost_of_product</a:t>
            </a:r>
            <a:r>
              <a:rPr lang="en" sz="1500">
                <a:latin typeface="Dosis"/>
                <a:ea typeface="Dosis"/>
                <a:cs typeface="Dosis"/>
                <a:sym typeface="Dosis"/>
              </a:rPr>
              <a:t>: Bimodal</a:t>
            </a:r>
            <a:endParaRPr sz="1500">
              <a:latin typeface="Dosis"/>
              <a:ea typeface="Dosis"/>
              <a:cs typeface="Dosis"/>
              <a:sym typeface="Dosis"/>
            </a:endParaRPr>
          </a:p>
          <a:p>
            <a:pPr indent="-323850" lvl="0" marL="457200" marR="0" rtl="0" algn="l">
              <a:spcBef>
                <a:spcPts val="0"/>
              </a:spcBef>
              <a:spcAft>
                <a:spcPts val="0"/>
              </a:spcAft>
              <a:buClr>
                <a:schemeClr val="dk1"/>
              </a:buClr>
              <a:buSzPts val="1500"/>
              <a:buFont typeface="Dosis"/>
              <a:buChar char="●"/>
            </a:pPr>
            <a:r>
              <a:rPr i="1" lang="en" sz="1500">
                <a:solidFill>
                  <a:schemeClr val="dk1"/>
                </a:solidFill>
                <a:latin typeface="Dosis"/>
                <a:ea typeface="Dosis"/>
                <a:cs typeface="Dosis"/>
                <a:sym typeface="Dosis"/>
              </a:rPr>
              <a:t>Prior_purchases</a:t>
            </a:r>
            <a:r>
              <a:rPr lang="en" sz="1500">
                <a:solidFill>
                  <a:schemeClr val="dk1"/>
                </a:solidFill>
                <a:latin typeface="Dosis"/>
                <a:ea typeface="Dosis"/>
                <a:cs typeface="Dosis"/>
                <a:sym typeface="Dosis"/>
              </a:rPr>
              <a:t>: Positively Skewed</a:t>
            </a:r>
            <a:endParaRPr sz="1500">
              <a:solidFill>
                <a:schemeClr val="dk1"/>
              </a:solidFill>
              <a:latin typeface="Dosis"/>
              <a:ea typeface="Dosis"/>
              <a:cs typeface="Dosis"/>
              <a:sym typeface="Dosis"/>
            </a:endParaRPr>
          </a:p>
          <a:p>
            <a:pPr indent="-323850" lvl="0" marL="457200" marR="0" rtl="0" algn="l">
              <a:spcBef>
                <a:spcPts val="0"/>
              </a:spcBef>
              <a:spcAft>
                <a:spcPts val="0"/>
              </a:spcAft>
              <a:buClr>
                <a:schemeClr val="dk1"/>
              </a:buClr>
              <a:buSzPts val="1500"/>
              <a:buFont typeface="Dosis"/>
              <a:buChar char="●"/>
            </a:pPr>
            <a:r>
              <a:rPr i="1" lang="en" sz="1500">
                <a:solidFill>
                  <a:schemeClr val="dk1"/>
                </a:solidFill>
                <a:latin typeface="Dosis"/>
                <a:ea typeface="Dosis"/>
                <a:cs typeface="Dosis"/>
                <a:sym typeface="Dosis"/>
              </a:rPr>
              <a:t>Discount_offered</a:t>
            </a:r>
            <a:r>
              <a:rPr lang="en" sz="1500">
                <a:solidFill>
                  <a:schemeClr val="dk1"/>
                </a:solidFill>
                <a:latin typeface="Dosis"/>
                <a:ea typeface="Dosis"/>
                <a:cs typeface="Dosis"/>
                <a:sym typeface="Dosis"/>
              </a:rPr>
              <a:t>: Positively Skewed (severe)</a:t>
            </a:r>
            <a:endParaRPr sz="1500">
              <a:latin typeface="Dosis"/>
              <a:ea typeface="Dosis"/>
              <a:cs typeface="Dosis"/>
              <a:sym typeface="Dosis"/>
            </a:endParaRPr>
          </a:p>
          <a:p>
            <a:pPr indent="-323850" lvl="0" marL="457200" marR="0" rtl="0" algn="l">
              <a:spcBef>
                <a:spcPts val="0"/>
              </a:spcBef>
              <a:spcAft>
                <a:spcPts val="0"/>
              </a:spcAft>
              <a:buSzPts val="1500"/>
              <a:buFont typeface="Dosis"/>
              <a:buChar char="●"/>
            </a:pPr>
            <a:r>
              <a:rPr i="1" lang="en" sz="1500">
                <a:latin typeface="Dosis"/>
                <a:ea typeface="Dosis"/>
                <a:cs typeface="Dosis"/>
                <a:sym typeface="Dosis"/>
              </a:rPr>
              <a:t>Weight_in_grams</a:t>
            </a:r>
            <a:r>
              <a:rPr lang="en" sz="1500">
                <a:latin typeface="Dosis"/>
                <a:ea typeface="Dosis"/>
                <a:cs typeface="Dosis"/>
                <a:sym typeface="Dosis"/>
              </a:rPr>
              <a:t>: U-Shaped / Bimodal</a:t>
            </a:r>
            <a:endParaRPr sz="15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nvSpPr>
        <p:spPr>
          <a:xfrm>
            <a:off x="450046" y="98200"/>
            <a:ext cx="3450300" cy="438600"/>
          </a:xfrm>
          <a:prstGeom prst="rect">
            <a:avLst/>
          </a:prstGeom>
          <a:noFill/>
          <a:ln>
            <a:noFill/>
          </a:ln>
        </p:spPr>
        <p:txBody>
          <a:bodyPr anchorCtr="0" anchor="t" bIns="34275" lIns="68575" spcFirstLastPara="1" rIns="68575" wrap="square" tIns="34275">
            <a:spAutoFit/>
          </a:bodyPr>
          <a:lstStyle/>
          <a:p>
            <a:pPr indent="0" lvl="0" marL="0" marR="0" rtl="0" algn="l">
              <a:lnSpc>
                <a:spcPct val="103125"/>
              </a:lnSpc>
              <a:spcBef>
                <a:spcPts val="0"/>
              </a:spcBef>
              <a:spcAft>
                <a:spcPts val="0"/>
              </a:spcAft>
              <a:buClr>
                <a:srgbClr val="000000"/>
              </a:buClr>
              <a:buSzPts val="2400"/>
              <a:buFont typeface="Arial"/>
              <a:buNone/>
            </a:pPr>
            <a:r>
              <a:rPr b="1" lang="en" sz="2400">
                <a:solidFill>
                  <a:srgbClr val="0198A3"/>
                </a:solidFill>
                <a:latin typeface="Montserrat"/>
                <a:ea typeface="Montserrat"/>
                <a:cs typeface="Montserrat"/>
                <a:sym typeface="Montserrat"/>
              </a:rPr>
              <a:t>EDA NUMERICAL</a:t>
            </a:r>
            <a:endParaRPr b="1" i="0" sz="2400" u="none" cap="none" strike="noStrike">
              <a:solidFill>
                <a:srgbClr val="0198A3"/>
              </a:solidFill>
              <a:latin typeface="Montserrat"/>
              <a:ea typeface="Montserrat"/>
              <a:cs typeface="Montserrat"/>
              <a:sym typeface="Montserrat"/>
            </a:endParaRPr>
          </a:p>
        </p:txBody>
      </p:sp>
      <p:pic>
        <p:nvPicPr>
          <p:cNvPr id="160" name="Google Shape;160;p35"/>
          <p:cNvPicPr preferRelativeResize="0"/>
          <p:nvPr/>
        </p:nvPicPr>
        <p:blipFill>
          <a:blip r:embed="rId3">
            <a:alphaModFix/>
          </a:blip>
          <a:stretch>
            <a:fillRect/>
          </a:stretch>
        </p:blipFill>
        <p:spPr>
          <a:xfrm>
            <a:off x="1864502" y="837557"/>
            <a:ext cx="5415001" cy="2851918"/>
          </a:xfrm>
          <a:prstGeom prst="rect">
            <a:avLst/>
          </a:prstGeom>
          <a:noFill/>
          <a:ln>
            <a:noFill/>
          </a:ln>
        </p:spPr>
      </p:pic>
      <p:sp>
        <p:nvSpPr>
          <p:cNvPr id="161" name="Google Shape;161;p35"/>
          <p:cNvSpPr/>
          <p:nvPr/>
        </p:nvSpPr>
        <p:spPr>
          <a:xfrm>
            <a:off x="4523170" y="725533"/>
            <a:ext cx="312600" cy="1760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5339145" y="725533"/>
            <a:ext cx="312600" cy="200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txBox="1"/>
          <p:nvPr/>
        </p:nvSpPr>
        <p:spPr>
          <a:xfrm>
            <a:off x="4658400" y="379075"/>
            <a:ext cx="99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rgbClr val="FF0000"/>
                </a:solidFill>
              </a:rPr>
              <a:t>Outliers</a:t>
            </a:r>
            <a:endParaRPr b="1" i="1">
              <a:solidFill>
                <a:srgbClr val="FF0000"/>
              </a:solidFill>
            </a:endParaRPr>
          </a:p>
        </p:txBody>
      </p:sp>
      <p:sp>
        <p:nvSpPr>
          <p:cNvPr id="164" name="Google Shape;164;p35"/>
          <p:cNvSpPr txBox="1"/>
          <p:nvPr/>
        </p:nvSpPr>
        <p:spPr>
          <a:xfrm>
            <a:off x="959100" y="3734250"/>
            <a:ext cx="7225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Dosis"/>
                <a:ea typeface="Dosis"/>
                <a:cs typeface="Dosis"/>
                <a:sym typeface="Dosis"/>
              </a:rPr>
              <a:t>Kesimpulan:</a:t>
            </a:r>
            <a:endParaRPr sz="1500">
              <a:latin typeface="Dosis"/>
              <a:ea typeface="Dosis"/>
              <a:cs typeface="Dosis"/>
              <a:sym typeface="Dosis"/>
            </a:endParaRPr>
          </a:p>
          <a:p>
            <a:pPr indent="-323850" lvl="0" marL="457200" rtl="0" algn="l">
              <a:spcBef>
                <a:spcPts val="0"/>
              </a:spcBef>
              <a:spcAft>
                <a:spcPts val="0"/>
              </a:spcAft>
              <a:buSzPts val="1500"/>
              <a:buAutoNum type="arabicPeriod"/>
            </a:pPr>
            <a:r>
              <a:rPr lang="en" sz="1500">
                <a:latin typeface="Dosis"/>
                <a:ea typeface="Dosis"/>
                <a:cs typeface="Dosis"/>
                <a:sym typeface="Dosis"/>
              </a:rPr>
              <a:t>Outlier paling banyak ditemukan pada fitur </a:t>
            </a:r>
            <a:r>
              <a:rPr b="1" i="1" lang="en" sz="1500">
                <a:latin typeface="Dosis"/>
                <a:ea typeface="Dosis"/>
                <a:cs typeface="Dosis"/>
                <a:sym typeface="Dosis"/>
              </a:rPr>
              <a:t>di</a:t>
            </a:r>
            <a:r>
              <a:rPr b="1" i="1" lang="en" sz="1500">
                <a:latin typeface="Dosis"/>
                <a:ea typeface="Dosis"/>
                <a:cs typeface="Dosis"/>
                <a:sym typeface="Dosis"/>
              </a:rPr>
              <a:t>scount_offered</a:t>
            </a:r>
            <a:r>
              <a:rPr lang="en" sz="1500">
                <a:latin typeface="Dosis"/>
                <a:ea typeface="Dosis"/>
                <a:cs typeface="Dosis"/>
                <a:sym typeface="Dosis"/>
              </a:rPr>
              <a:t>, sedangkan pada fitur </a:t>
            </a:r>
            <a:r>
              <a:rPr b="1" i="1" lang="en" sz="1500">
                <a:latin typeface="Dosis"/>
                <a:ea typeface="Dosis"/>
                <a:cs typeface="Dosis"/>
                <a:sym typeface="Dosis"/>
              </a:rPr>
              <a:t>p</a:t>
            </a:r>
            <a:r>
              <a:rPr b="1" i="1" lang="en" sz="1500">
                <a:latin typeface="Dosis"/>
                <a:ea typeface="Dosis"/>
                <a:cs typeface="Dosis"/>
                <a:sym typeface="Dosis"/>
              </a:rPr>
              <a:t>rior_purchases</a:t>
            </a:r>
            <a:r>
              <a:rPr lang="en" sz="1500">
                <a:latin typeface="Dosis"/>
                <a:ea typeface="Dosis"/>
                <a:cs typeface="Dosis"/>
                <a:sym typeface="Dosis"/>
              </a:rPr>
              <a:t> memiliki beberapa outlier yang jelas terlihat</a:t>
            </a:r>
            <a:endParaRPr sz="1500">
              <a:latin typeface="Dosis"/>
              <a:ea typeface="Dosis"/>
              <a:cs typeface="Dosis"/>
              <a:sym typeface="Dosis"/>
            </a:endParaRPr>
          </a:p>
          <a:p>
            <a:pPr indent="-323850" lvl="0" marL="457200" rtl="0" algn="l">
              <a:spcBef>
                <a:spcPts val="0"/>
              </a:spcBef>
              <a:spcAft>
                <a:spcPts val="0"/>
              </a:spcAft>
              <a:buSzPts val="1500"/>
              <a:buAutoNum type="arabicPeriod"/>
            </a:pPr>
            <a:r>
              <a:rPr b="1" i="1" lang="en" sz="1500">
                <a:latin typeface="Dosis"/>
                <a:ea typeface="Dosis"/>
                <a:cs typeface="Dosis"/>
                <a:sym typeface="Dosis"/>
              </a:rPr>
              <a:t>w</a:t>
            </a:r>
            <a:r>
              <a:rPr b="1" i="1" lang="en" sz="1500">
                <a:latin typeface="Dosis"/>
                <a:ea typeface="Dosis"/>
                <a:cs typeface="Dosis"/>
                <a:sym typeface="Dosis"/>
              </a:rPr>
              <a:t>eight_in_gms</a:t>
            </a:r>
            <a:r>
              <a:rPr lang="en" sz="1500">
                <a:latin typeface="Dosis"/>
                <a:ea typeface="Dosis"/>
                <a:cs typeface="Dosis"/>
                <a:sym typeface="Dosis"/>
              </a:rPr>
              <a:t> memiliki bentuk bimodal distribution</a:t>
            </a:r>
            <a:endParaRPr sz="1500">
              <a:latin typeface="Dosis"/>
              <a:ea typeface="Dosis"/>
              <a:cs typeface="Dosis"/>
              <a:sym typeface="Dosis"/>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6"/>
          <p:cNvSpPr txBox="1"/>
          <p:nvPr>
            <p:ph type="title"/>
          </p:nvPr>
        </p:nvSpPr>
        <p:spPr>
          <a:xfrm>
            <a:off x="439350" y="445025"/>
            <a:ext cx="8393100" cy="572700"/>
          </a:xfrm>
          <a:prstGeom prst="rect">
            <a:avLst/>
          </a:prstGeom>
        </p:spPr>
        <p:txBody>
          <a:bodyPr anchorCtr="0" anchor="t" bIns="91425" lIns="91425" spcFirstLastPara="1" rIns="91425" wrap="square" tIns="91425">
            <a:normAutofit fontScale="90000"/>
          </a:bodyPr>
          <a:lstStyle/>
          <a:p>
            <a:pPr indent="0" lvl="0" marL="0" rtl="0" algn="l">
              <a:lnSpc>
                <a:spcPct val="103125"/>
              </a:lnSpc>
              <a:spcBef>
                <a:spcPts val="0"/>
              </a:spcBef>
              <a:spcAft>
                <a:spcPts val="0"/>
              </a:spcAft>
              <a:buNone/>
            </a:pPr>
            <a:r>
              <a:rPr lang="en" sz="2400">
                <a:solidFill>
                  <a:srgbClr val="0198A3"/>
                </a:solidFill>
              </a:rPr>
              <a:t>EDA CATEGORICAL DATA</a:t>
            </a:r>
            <a:endParaRPr sz="2400">
              <a:solidFill>
                <a:srgbClr val="0198A3"/>
              </a:solidFill>
            </a:endParaRPr>
          </a:p>
          <a:p>
            <a:pPr indent="0" lvl="0" marL="0" rtl="0" algn="l">
              <a:lnSpc>
                <a:spcPct val="103125"/>
              </a:lnSpc>
              <a:spcBef>
                <a:spcPts val="0"/>
              </a:spcBef>
              <a:spcAft>
                <a:spcPts val="0"/>
              </a:spcAft>
              <a:buNone/>
            </a:pPr>
            <a:r>
              <a:t/>
            </a:r>
            <a:endParaRPr sz="2400">
              <a:solidFill>
                <a:srgbClr val="0198A3"/>
              </a:solidFill>
            </a:endParaRPr>
          </a:p>
        </p:txBody>
      </p:sp>
      <p:sp>
        <p:nvSpPr>
          <p:cNvPr id="170" name="Google Shape;170;p36"/>
          <p:cNvSpPr txBox="1"/>
          <p:nvPr>
            <p:ph idx="1" type="body"/>
          </p:nvPr>
        </p:nvSpPr>
        <p:spPr>
          <a:xfrm>
            <a:off x="3872950" y="1017725"/>
            <a:ext cx="4572300" cy="355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Dosis"/>
                <a:ea typeface="Dosis"/>
                <a:cs typeface="Dosis"/>
                <a:sym typeface="Dosis"/>
              </a:rPr>
              <a:t>Hasil pengamatan :</a:t>
            </a:r>
            <a:endParaRPr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Kebanyakan pengiriman dilakukan dari gudang </a:t>
            </a:r>
            <a:r>
              <a:rPr b="1" lang="en" sz="1500">
                <a:latin typeface="Dosis"/>
                <a:ea typeface="Dosis"/>
                <a:cs typeface="Dosis"/>
                <a:sym typeface="Dosis"/>
              </a:rPr>
              <a:t>F</a:t>
            </a:r>
            <a:endParaRPr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Metode pengiriman di dominasi oleh pengiriman menggunakan </a:t>
            </a:r>
            <a:r>
              <a:rPr b="1" lang="en" sz="1500">
                <a:latin typeface="Dosis"/>
                <a:ea typeface="Dosis"/>
                <a:cs typeface="Dosis"/>
                <a:sym typeface="Dosis"/>
              </a:rPr>
              <a:t>Ship</a:t>
            </a:r>
            <a:endParaRPr sz="1500">
              <a:latin typeface="Dosis"/>
              <a:ea typeface="Dosis"/>
              <a:cs typeface="Dosis"/>
              <a:sym typeface="Dosis"/>
            </a:endParaRPr>
          </a:p>
          <a:p>
            <a:pPr indent="-323850" lvl="0" marL="457200" rtl="0" algn="l">
              <a:spcBef>
                <a:spcPts val="0"/>
              </a:spcBef>
              <a:spcAft>
                <a:spcPts val="0"/>
              </a:spcAft>
              <a:buSzPts val="1500"/>
              <a:buChar char="-"/>
            </a:pPr>
            <a:r>
              <a:rPr lang="en" sz="1500">
                <a:latin typeface="Dosis"/>
                <a:ea typeface="Dosis"/>
                <a:cs typeface="Dosis"/>
                <a:sym typeface="Dosis"/>
              </a:rPr>
              <a:t>Kebanyakan barang yang dikirim itu prioritasnya </a:t>
            </a:r>
            <a:r>
              <a:rPr b="1" lang="en" sz="1500">
                <a:latin typeface="Dosis"/>
                <a:ea typeface="Dosis"/>
                <a:cs typeface="Dosis"/>
                <a:sym typeface="Dosis"/>
              </a:rPr>
              <a:t>Low</a:t>
            </a:r>
            <a:endParaRPr sz="1500">
              <a:latin typeface="Dosis"/>
              <a:ea typeface="Dosis"/>
              <a:cs typeface="Dosis"/>
              <a:sym typeface="Dosis"/>
            </a:endParaRPr>
          </a:p>
        </p:txBody>
      </p:sp>
      <p:pic>
        <p:nvPicPr>
          <p:cNvPr id="171" name="Google Shape;171;p36"/>
          <p:cNvPicPr preferRelativeResize="0"/>
          <p:nvPr/>
        </p:nvPicPr>
        <p:blipFill>
          <a:blip r:embed="rId3">
            <a:alphaModFix/>
          </a:blip>
          <a:stretch>
            <a:fillRect/>
          </a:stretch>
        </p:blipFill>
        <p:spPr>
          <a:xfrm>
            <a:off x="917073" y="1017725"/>
            <a:ext cx="2596675" cy="3434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